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18"/>
  </p:notesMasterIdLst>
  <p:handoutMasterIdLst>
    <p:handoutMasterId r:id="rId19"/>
  </p:handoutMasterIdLst>
  <p:sldIdLst>
    <p:sldId id="464" r:id="rId2"/>
    <p:sldId id="429" r:id="rId3"/>
    <p:sldId id="507" r:id="rId4"/>
    <p:sldId id="360" r:id="rId5"/>
    <p:sldId id="462" r:id="rId6"/>
    <p:sldId id="516" r:id="rId7"/>
    <p:sldId id="517" r:id="rId8"/>
    <p:sldId id="518" r:id="rId9"/>
    <p:sldId id="519" r:id="rId10"/>
    <p:sldId id="520" r:id="rId11"/>
    <p:sldId id="522" r:id="rId12"/>
    <p:sldId id="442" r:id="rId13"/>
    <p:sldId id="482" r:id="rId14"/>
    <p:sldId id="521" r:id="rId15"/>
    <p:sldId id="513" r:id="rId16"/>
    <p:sldId id="514" r:id="rId17"/>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Marianetti" initials="MM" lastIdx="10" clrIdx="0"/>
  <p:cmAuthor id="2" name="Pam" initials="P" lastIdx="22" clrIdx="1"/>
  <p:cmAuthor id="3" name="Murdoch, Kurt" initials="MK" lastIdx="4" clrIdx="2">
    <p:extLst>
      <p:ext uri="{19B8F6BF-5375-455C-9EA6-DF929625EA0E}">
        <p15:presenceInfo xmlns:p15="http://schemas.microsoft.com/office/powerpoint/2012/main" userId="S-1-5-21-1355346752-3883351813-2554776158-20172" providerId="AD"/>
      </p:ext>
    </p:extLst>
  </p:cmAuthor>
  <p:cmAuthor id="4" name="Moffitt, Lucy K (1161)" initials="MLK(" lastIdx="30" clrIdx="3">
    <p:extLst>
      <p:ext uri="{19B8F6BF-5375-455C-9EA6-DF929625EA0E}">
        <p15:presenceInfo xmlns:p15="http://schemas.microsoft.com/office/powerpoint/2012/main" userId="S-1-5-21-1608413684-1126320247-1535859923-132664" providerId="AD"/>
      </p:ext>
    </p:extLst>
  </p:cmAuthor>
  <p:cmAuthor id="5" name="Case, Michelle" initials="CM" lastIdx="35" clrIdx="4">
    <p:extLst>
      <p:ext uri="{19B8F6BF-5375-455C-9EA6-DF929625EA0E}">
        <p15:presenceInfo xmlns:p15="http://schemas.microsoft.com/office/powerpoint/2012/main" userId="S-1-5-21-1355346752-3883351813-2554776158-22103" providerId="AD"/>
      </p:ext>
    </p:extLst>
  </p:cmAuthor>
  <p:cmAuthor id="6" name="Upson, Tim" initials="UT" lastIdx="2" clrIdx="5">
    <p:extLst>
      <p:ext uri="{19B8F6BF-5375-455C-9EA6-DF929625EA0E}">
        <p15:presenceInfo xmlns:p15="http://schemas.microsoft.com/office/powerpoint/2012/main" userId="Upson, Ti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E00"/>
    <a:srgbClr val="FF6E1E"/>
    <a:srgbClr val="BDEEFF"/>
    <a:srgbClr val="E26C0A"/>
    <a:srgbClr val="E37B09"/>
    <a:srgbClr val="ECAA00"/>
    <a:srgbClr val="CBE3E2"/>
    <a:srgbClr val="00AFAB"/>
    <a:srgbClr val="81DBFF"/>
    <a:srgbClr val="FFD5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40" autoAdjust="0"/>
    <p:restoredTop sz="90116" autoAdjust="0"/>
  </p:normalViewPr>
  <p:slideViewPr>
    <p:cSldViewPr snapToGrid="0" snapToObjects="1">
      <p:cViewPr varScale="1">
        <p:scale>
          <a:sx n="76" d="100"/>
          <a:sy n="76" d="100"/>
        </p:scale>
        <p:origin x="1308" y="18"/>
      </p:cViewPr>
      <p:guideLst>
        <p:guide orient="horz" pos="2160"/>
        <p:guide pos="2880"/>
      </p:guideLst>
    </p:cSldViewPr>
  </p:slideViewPr>
  <p:outlineViewPr>
    <p:cViewPr>
      <p:scale>
        <a:sx n="33" d="100"/>
        <a:sy n="33" d="100"/>
      </p:scale>
      <p:origin x="0" y="-6012"/>
    </p:cViewPr>
  </p:outlineViewPr>
  <p:notesTextViewPr>
    <p:cViewPr>
      <p:scale>
        <a:sx n="3" d="2"/>
        <a:sy n="3" d="2"/>
      </p:scale>
      <p:origin x="0" y="0"/>
    </p:cViewPr>
  </p:notesTextViewPr>
  <p:sorterViewPr>
    <p:cViewPr varScale="1">
      <p:scale>
        <a:sx n="1" d="1"/>
        <a:sy n="1" d="1"/>
      </p:scale>
      <p:origin x="0" y="0"/>
    </p:cViewPr>
  </p:sorterViewPr>
  <p:notesViewPr>
    <p:cSldViewPr snapToGrid="0" snapToObjects="1">
      <p:cViewPr>
        <p:scale>
          <a:sx n="150" d="100"/>
          <a:sy n="150" d="100"/>
        </p:scale>
        <p:origin x="1680" y="-324"/>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72" tIns="46586" rIns="93172" bIns="46586" rtlCol="0"/>
          <a:lstStyle>
            <a:lvl1pPr algn="r">
              <a:defRPr sz="1300"/>
            </a:lvl1pPr>
          </a:lstStyle>
          <a:p>
            <a:fld id="{F8CFC777-58CE-C940-BCD8-8231150B3877}" type="datetimeFigureOut">
              <a:rPr lang="en-US" smtClean="0"/>
              <a:t>10/28/2020</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72" tIns="46586" rIns="93172" bIns="46586" rtlCol="0" anchor="b"/>
          <a:lstStyle>
            <a:lvl1pPr algn="r">
              <a:defRPr sz="1300"/>
            </a:lvl1pPr>
          </a:lstStyle>
          <a:p>
            <a:fld id="{485A27BD-AA5A-0440-BC24-7908FF69C732}" type="slidenum">
              <a:rPr lang="en-US" smtClean="0"/>
              <a:t>‹#›</a:t>
            </a:fld>
            <a:endParaRPr lang="en-US" dirty="0"/>
          </a:p>
        </p:txBody>
      </p:sp>
    </p:spTree>
    <p:extLst>
      <p:ext uri="{BB962C8B-B14F-4D97-AF65-F5344CB8AC3E}">
        <p14:creationId xmlns:p14="http://schemas.microsoft.com/office/powerpoint/2010/main" val="27210946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2" tIns="46586" rIns="93172" bIns="46586" rtlCol="0"/>
          <a:lstStyle>
            <a:lvl1pPr algn="r">
              <a:defRPr sz="1300"/>
            </a:lvl1pPr>
          </a:lstStyle>
          <a:p>
            <a:fld id="{93E1C7ED-8B7C-8D4A-BAFC-A877CDABBB81}" type="datetimeFigureOut">
              <a:rPr lang="en-US" smtClean="0"/>
              <a:t>10/28/2020</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2" tIns="46586" rIns="93172" bIns="46586" rtlCol="0" anchor="b"/>
          <a:lstStyle>
            <a:lvl1pPr algn="r">
              <a:defRPr sz="1300"/>
            </a:lvl1pPr>
          </a:lstStyle>
          <a:p>
            <a:fld id="{E99EBB05-9659-4F46-8DE0-C3D0F428FE8A}" type="slidenum">
              <a:rPr lang="en-US" smtClean="0"/>
              <a:t>‹#›</a:t>
            </a:fld>
            <a:endParaRPr lang="en-US" dirty="0"/>
          </a:p>
        </p:txBody>
      </p:sp>
    </p:spTree>
    <p:extLst>
      <p:ext uri="{BB962C8B-B14F-4D97-AF65-F5344CB8AC3E}">
        <p14:creationId xmlns:p14="http://schemas.microsoft.com/office/powerpoint/2010/main" val="38831641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E99EBB05-9659-4F46-8DE0-C3D0F428FE8A}" type="slidenum">
              <a:rPr kumimoji="0" lang="en-US" sz="1300" b="0" i="0" u="none" strike="noStrike" kern="1200" cap="none" spc="0" normalizeH="0" baseline="0" noProof="0" smtClean="0">
                <a:ln>
                  <a:noFill/>
                </a:ln>
                <a:solidFill>
                  <a:prstClr val="black"/>
                </a:solidFill>
                <a:effectLst/>
                <a:uLnTx/>
                <a:uFillTx/>
                <a:latin typeface="Calibri" charset="0"/>
                <a:ea typeface="ＭＳ Ｐゴシック" charset="0"/>
              </a:rPr>
              <a:pPr marL="0" marR="0" lvl="0" indent="0" algn="r" defTabSz="457200" rtl="0" eaLnBrk="1" fontAlgn="base" latinLnBrk="0" hangingPunct="1">
                <a:lnSpc>
                  <a:spcPct val="100000"/>
                </a:lnSpc>
                <a:spcBef>
                  <a:spcPct val="0"/>
                </a:spcBef>
                <a:spcAft>
                  <a:spcPct val="0"/>
                </a:spcAft>
                <a:buClrTx/>
                <a:buSzTx/>
                <a:buFontTx/>
                <a:buNone/>
                <a:tabLst/>
                <a:defRPr/>
              </a:pPr>
              <a:t>0</a:t>
            </a:fld>
            <a:endParaRPr kumimoji="0" lang="en-US" sz="1300" b="0" i="0" u="none" strike="noStrike" kern="1200" cap="none" spc="0" normalizeH="0" baseline="0" noProof="0" dirty="0">
              <a:ln>
                <a:noFill/>
              </a:ln>
              <a:solidFill>
                <a:prstClr val="black"/>
              </a:solidFill>
              <a:effectLst/>
              <a:uLnTx/>
              <a:uFillTx/>
              <a:latin typeface="Calibri" charset="0"/>
              <a:ea typeface="ＭＳ Ｐゴシック" charset="0"/>
            </a:endParaRPr>
          </a:p>
        </p:txBody>
      </p:sp>
    </p:spTree>
    <p:extLst>
      <p:ext uri="{BB962C8B-B14F-4D97-AF65-F5344CB8AC3E}">
        <p14:creationId xmlns:p14="http://schemas.microsoft.com/office/powerpoint/2010/main" val="4091299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9EBB05-9659-4F46-8DE0-C3D0F428FE8A}" type="slidenum">
              <a:rPr lang="en-US" smtClean="0"/>
              <a:t>1</a:t>
            </a:fld>
            <a:endParaRPr lang="en-US" dirty="0"/>
          </a:p>
        </p:txBody>
      </p:sp>
    </p:spTree>
    <p:extLst>
      <p:ext uri="{BB962C8B-B14F-4D97-AF65-F5344CB8AC3E}">
        <p14:creationId xmlns:p14="http://schemas.microsoft.com/office/powerpoint/2010/main" val="649209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99EBB05-9659-4F46-8DE0-C3D0F428FE8A}" type="slidenum">
              <a:rPr lang="en-US" smtClean="0"/>
              <a:t>3</a:t>
            </a:fld>
            <a:endParaRPr lang="en-US" dirty="0"/>
          </a:p>
        </p:txBody>
      </p:sp>
    </p:spTree>
    <p:extLst>
      <p:ext uri="{BB962C8B-B14F-4D97-AF65-F5344CB8AC3E}">
        <p14:creationId xmlns:p14="http://schemas.microsoft.com/office/powerpoint/2010/main" val="1768254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99EBB05-9659-4F46-8DE0-C3D0F428FE8A}" type="slidenum">
              <a:rPr lang="en-US" smtClean="0"/>
              <a:t>4</a:t>
            </a:fld>
            <a:endParaRPr lang="en-US" dirty="0"/>
          </a:p>
        </p:txBody>
      </p:sp>
    </p:spTree>
    <p:extLst>
      <p:ext uri="{BB962C8B-B14F-4D97-AF65-F5344CB8AC3E}">
        <p14:creationId xmlns:p14="http://schemas.microsoft.com/office/powerpoint/2010/main" val="4176411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r>
              <a:rPr lang="en-US" dirty="0"/>
              <a:t>Medicare Part A  covers inpatient hospital  </a:t>
            </a:r>
          </a:p>
          <a:p>
            <a:pPr marL="628650" lvl="1" indent="-171450">
              <a:buFont typeface="Arial" panose="020B0604020202020204" pitchFamily="34" charset="0"/>
              <a:buChar char="•"/>
            </a:pPr>
            <a:r>
              <a:rPr lang="en-US" dirty="0"/>
              <a:t>Part B  covers doctor visits, outpatient services, medical equipment, etc.</a:t>
            </a:r>
          </a:p>
          <a:p>
            <a:pPr marL="628650" lvl="1" indent="-171450">
              <a:buFont typeface="Arial" panose="020B0604020202020204" pitchFamily="34" charset="0"/>
              <a:buChar char="•"/>
            </a:pPr>
            <a:r>
              <a:rPr lang="en-US" dirty="0"/>
              <a:t>Part D covers prescription drugs</a:t>
            </a:r>
          </a:p>
          <a:p>
            <a:pPr marL="628650" lvl="1" indent="-171450">
              <a:buFont typeface="Arial" panose="020B0604020202020204" pitchFamily="34" charset="0"/>
              <a:buChar char="•"/>
            </a:pPr>
            <a:r>
              <a:rPr lang="en-US" dirty="0"/>
              <a:t>Part D benefits are integrated into all of Caltech sponsored Medicare plans</a:t>
            </a:r>
          </a:p>
          <a:p>
            <a:pPr marL="628650" lvl="1" indent="-171450">
              <a:buFont typeface="Arial" panose="020B0604020202020204" pitchFamily="34" charset="0"/>
              <a:buChar char="•"/>
            </a:pPr>
            <a:r>
              <a:rPr lang="en-US" dirty="0"/>
              <a:t>However, if you decide to use your defined dollar credit to purchase an individual Medicare plan, be sure to make sure the plan includes Part D coverage (many times you need to elect medial and RX coverage separately in the individual insurance plan market)</a:t>
            </a:r>
          </a:p>
          <a:p>
            <a:pPr marL="628650" lvl="1"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E99EBB05-9659-4F46-8DE0-C3D0F428FE8A}" type="slidenum">
              <a:rPr lang="en-US" smtClean="0"/>
              <a:t>11</a:t>
            </a:fld>
            <a:endParaRPr lang="en-US" dirty="0"/>
          </a:p>
        </p:txBody>
      </p:sp>
    </p:spTree>
    <p:extLst>
      <p:ext uri="{BB962C8B-B14F-4D97-AF65-F5344CB8AC3E}">
        <p14:creationId xmlns:p14="http://schemas.microsoft.com/office/powerpoint/2010/main" val="900662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r>
              <a:rPr lang="en-US" dirty="0"/>
              <a:t>Medicare Part A  covers inpatient hospital  </a:t>
            </a:r>
          </a:p>
          <a:p>
            <a:pPr marL="628650" lvl="1" indent="-171450">
              <a:buFont typeface="Arial" panose="020B0604020202020204" pitchFamily="34" charset="0"/>
              <a:buChar char="•"/>
            </a:pPr>
            <a:r>
              <a:rPr lang="en-US" dirty="0"/>
              <a:t>Part B  covers doctor visits, outpatient services, medical equipment, etc.</a:t>
            </a:r>
          </a:p>
          <a:p>
            <a:pPr marL="628650" lvl="1" indent="-171450">
              <a:buFont typeface="Arial" panose="020B0604020202020204" pitchFamily="34" charset="0"/>
              <a:buChar char="•"/>
            </a:pPr>
            <a:r>
              <a:rPr lang="en-US" dirty="0"/>
              <a:t>Part D covers prescription drugs</a:t>
            </a:r>
          </a:p>
          <a:p>
            <a:pPr marL="628650" lvl="1" indent="-171450">
              <a:buFont typeface="Arial" panose="020B0604020202020204" pitchFamily="34" charset="0"/>
              <a:buChar char="•"/>
            </a:pPr>
            <a:r>
              <a:rPr lang="en-US" dirty="0"/>
              <a:t>Part D benefits are integrated into all of Caltech sponsored Medicare plans</a:t>
            </a:r>
          </a:p>
          <a:p>
            <a:pPr marL="628650" lvl="1" indent="-171450">
              <a:buFont typeface="Arial" panose="020B0604020202020204" pitchFamily="34" charset="0"/>
              <a:buChar char="•"/>
            </a:pPr>
            <a:r>
              <a:rPr lang="en-US" dirty="0"/>
              <a:t>However, if you decide to use your defined dollar credit to purchase an individual Medicare plan, be sure to make sure the plan includes Part D coverage (many times you need to elect medial and RX coverage separately in the individual insurance plan market)</a:t>
            </a:r>
          </a:p>
          <a:p>
            <a:pPr marL="628650" lvl="1"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E99EBB05-9659-4F46-8DE0-C3D0F428FE8A}" type="slidenum">
              <a:rPr kumimoji="0" lang="en-US" sz="1300" b="0" i="0" u="none" strike="noStrike" kern="1200" cap="none" spc="0" normalizeH="0" baseline="0" noProof="0" smtClean="0">
                <a:ln>
                  <a:noFill/>
                </a:ln>
                <a:solidFill>
                  <a:prstClr val="black"/>
                </a:solidFill>
                <a:effectLst/>
                <a:uLnTx/>
                <a:uFillTx/>
                <a:latin typeface="Calibri" charset="0"/>
                <a:ea typeface="ＭＳ Ｐゴシック" charset="0"/>
              </a:rPr>
              <a:pPr marL="0" marR="0" lvl="0" indent="0" algn="r" defTabSz="457200" rtl="0" eaLnBrk="1" fontAlgn="base" latinLnBrk="0" hangingPunct="1">
                <a:lnSpc>
                  <a:spcPct val="100000"/>
                </a:lnSpc>
                <a:spcBef>
                  <a:spcPct val="0"/>
                </a:spcBef>
                <a:spcAft>
                  <a:spcPct val="0"/>
                </a:spcAft>
                <a:buClrTx/>
                <a:buSzTx/>
                <a:buFontTx/>
                <a:buNone/>
                <a:tabLst/>
                <a:defRPr/>
              </a:pPr>
              <a:t>12</a:t>
            </a:fld>
            <a:endParaRPr kumimoji="0" lang="en-US" sz="1300" b="0" i="0" u="none" strike="noStrike" kern="1200" cap="none" spc="0" normalizeH="0" baseline="0" noProof="0" dirty="0">
              <a:ln>
                <a:noFill/>
              </a:ln>
              <a:solidFill>
                <a:prstClr val="black"/>
              </a:solidFill>
              <a:effectLst/>
              <a:uLnTx/>
              <a:uFillTx/>
              <a:latin typeface="Calibri" charset="0"/>
              <a:ea typeface="ＭＳ Ｐゴシック" charset="0"/>
            </a:endParaRPr>
          </a:p>
        </p:txBody>
      </p:sp>
    </p:spTree>
    <p:extLst>
      <p:ext uri="{BB962C8B-B14F-4D97-AF65-F5344CB8AC3E}">
        <p14:creationId xmlns:p14="http://schemas.microsoft.com/office/powerpoint/2010/main" val="2167568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9EBB05-9659-4F46-8DE0-C3D0F428FE8A}" type="slidenum">
              <a:rPr lang="en-US" smtClean="0"/>
              <a:t>14</a:t>
            </a:fld>
            <a:endParaRPr lang="en-US" dirty="0"/>
          </a:p>
        </p:txBody>
      </p:sp>
    </p:spTree>
    <p:extLst>
      <p:ext uri="{BB962C8B-B14F-4D97-AF65-F5344CB8AC3E}">
        <p14:creationId xmlns:p14="http://schemas.microsoft.com/office/powerpoint/2010/main" val="22278161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5992"/>
          </a:xfrm>
          <a:prstGeom prst="rect">
            <a:avLst/>
          </a:prstGeom>
        </p:spPr>
        <p:txBody>
          <a:bodyPr lIns="0" tIns="0" rIns="0" bIns="0"/>
          <a:lstStyle>
            <a:lvl1pPr algn="l">
              <a:defRPr sz="2000" b="1" spc="300">
                <a:solidFill>
                  <a:schemeClr val="accent1"/>
                </a:solidFill>
                <a:latin typeface="+mn-lt"/>
              </a:defRPr>
            </a:lvl1pPr>
          </a:lstStyle>
          <a:p>
            <a:r>
              <a:rPr lang="en-US" dirty="0"/>
              <a:t>CLICK TO EDIT MASTER TITLE STYLE</a:t>
            </a:r>
          </a:p>
        </p:txBody>
      </p:sp>
      <p:sp>
        <p:nvSpPr>
          <p:cNvPr id="3" name="Content Placeholder 2"/>
          <p:cNvSpPr>
            <a:spLocks noGrp="1"/>
          </p:cNvSpPr>
          <p:nvPr>
            <p:ph idx="1"/>
          </p:nvPr>
        </p:nvSpPr>
        <p:spPr>
          <a:xfrm>
            <a:off x="457200" y="1157214"/>
            <a:ext cx="8229600" cy="4525963"/>
          </a:xfrm>
          <a:prstGeom prst="rect">
            <a:avLst/>
          </a:prstGeom>
        </p:spPr>
        <p:txBody>
          <a:bodyPr lIns="0" tIns="0" rIns="0" bIns="0"/>
          <a:lstStyle>
            <a:lvl1pPr>
              <a:spcBef>
                <a:spcPts val="1200"/>
              </a:spcBef>
              <a:defRPr sz="2000">
                <a:latin typeface="+mj-lt"/>
              </a:defRPr>
            </a:lvl1pPr>
            <a:lvl2pPr>
              <a:spcBef>
                <a:spcPts val="1200"/>
              </a:spcBef>
              <a:defRPr sz="1800">
                <a:latin typeface="+mj-lt"/>
              </a:defRPr>
            </a:lvl2pPr>
            <a:lvl3pPr>
              <a:spcBef>
                <a:spcPts val="1200"/>
              </a:spcBef>
              <a:defRPr sz="1600">
                <a:latin typeface="+mj-lt"/>
              </a:defRPr>
            </a:lvl3pPr>
            <a:lvl4pPr>
              <a:spcBef>
                <a:spcPts val="1200"/>
              </a:spcBef>
              <a:defRPr sz="1400">
                <a:latin typeface="+mj-lt"/>
              </a:defRPr>
            </a:lvl4pPr>
            <a:lvl5pPr>
              <a:spcBef>
                <a:spcPts val="1200"/>
              </a:spcBef>
              <a:defRPr sz="1400">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6339259"/>
            <a:ext cx="8229600" cy="0"/>
          </a:xfrm>
          <a:prstGeom prst="line">
            <a:avLst/>
          </a:prstGeom>
          <a:ln w="12700"/>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userDrawn="1">
            <p:custDataLst>
              <p:tags r:id="rId1"/>
            </p:custDataLst>
          </p:nvPr>
        </p:nvSpPr>
        <p:spPr>
          <a:xfrm>
            <a:off x="8242300" y="6515844"/>
            <a:ext cx="44450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a:lnSpc>
                <a:spcPct val="100000"/>
              </a:lnSpc>
              <a:defRPr sz="1100">
                <a:solidFill>
                  <a:schemeClr val="accent1"/>
                </a:solidFill>
                <a:latin typeface="Arial" pitchFamily="34" charset="0"/>
                <a:cs typeface="Arial" pitchFamily="34" charset="0"/>
              </a:defRPr>
            </a:lvl1pPr>
          </a:lstStyle>
          <a:p>
            <a:pPr marL="0" marR="0" lvl="0" indent="0" algn="r" defTabSz="914400" eaLnBrk="1" fontAlgn="auto" latinLnBrk="0" hangingPunct="1">
              <a:lnSpc>
                <a:spcPct val="100000"/>
              </a:lnSpc>
              <a:spcBef>
                <a:spcPts val="0"/>
              </a:spcBef>
              <a:spcAft>
                <a:spcPts val="0"/>
              </a:spcAft>
              <a:buClrTx/>
              <a:buSzTx/>
              <a:buFontTx/>
              <a:buNone/>
              <a:tabLst/>
              <a:defRPr/>
            </a:pPr>
            <a:fld id="{674AE3D8-ADA0-447B-9E8F-F53DD9427628}" type="slidenum">
              <a:rPr kumimoji="0" lang="en-GB" sz="1000" b="0" i="0" u="none" strike="noStrike" kern="0" cap="none" spc="0" normalizeH="0" baseline="0" noProof="0" smtClean="0">
                <a:ln>
                  <a:noFill/>
                </a:ln>
                <a:solidFill>
                  <a:srgbClr val="808080"/>
                </a:solidFill>
                <a:effectLst/>
                <a:uLnTx/>
                <a:uFillTx/>
                <a:latin typeface="Arial" pitchFamily="34" charset="0"/>
                <a:ea typeface="+mn-ea"/>
                <a:cs typeface="Arial" pitchFamily="34" charset="0"/>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GB" sz="1000" b="0" i="0" u="none" strike="noStrike" kern="0" cap="none" spc="0" normalizeH="0" baseline="0" noProof="0" dirty="0">
              <a:ln>
                <a:noFill/>
              </a:ln>
              <a:solidFill>
                <a:srgbClr val="80808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227515676"/>
      </p:ext>
    </p:extLst>
  </p:cSld>
  <p:clrMapOvr>
    <a:masterClrMapping/>
  </p:clrMapOvr>
  <p:hf hdr="0" ftr="0" dt="0"/>
  <p:extLst>
    <p:ext uri="{DCECCB84-F9BA-43D5-87BE-67443E8EF086}">
      <p15:sldGuideLst xmlns:p15="http://schemas.microsoft.com/office/powerpoint/2012/main">
        <p15:guide id="1" orient="horz" pos="72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CA0BDD-6924-8648-9C24-45D7EED56120}"/>
              </a:ext>
            </a:extLst>
          </p:cNvPr>
          <p:cNvSpPr/>
          <p:nvPr userDrawn="1"/>
        </p:nvSpPr>
        <p:spPr>
          <a:xfrm rot="5400000">
            <a:off x="3961559" y="-3963344"/>
            <a:ext cx="1219096" cy="9145786"/>
          </a:xfrm>
          <a:custGeom>
            <a:avLst/>
            <a:gdLst>
              <a:gd name="connsiteX0" fmla="*/ 0 w 914322"/>
              <a:gd name="connsiteY0" fmla="*/ 9144000 h 9145786"/>
              <a:gd name="connsiteX1" fmla="*/ 0 w 914322"/>
              <a:gd name="connsiteY1" fmla="*/ 0 h 9145786"/>
              <a:gd name="connsiteX2" fmla="*/ 698500 w 914322"/>
              <a:gd name="connsiteY2" fmla="*/ 0 h 9145786"/>
              <a:gd name="connsiteX3" fmla="*/ 698500 w 914322"/>
              <a:gd name="connsiteY3" fmla="*/ 4046 h 9145786"/>
              <a:gd name="connsiteX4" fmla="*/ 754449 w 914322"/>
              <a:gd name="connsiteY4" fmla="*/ 4046 h 9145786"/>
              <a:gd name="connsiteX5" fmla="*/ 758383 w 914322"/>
              <a:gd name="connsiteY5" fmla="*/ 28189 h 9145786"/>
              <a:gd name="connsiteX6" fmla="*/ 914322 w 914322"/>
              <a:gd name="connsiteY6" fmla="*/ 4608804 h 9145786"/>
              <a:gd name="connsiteX7" fmla="*/ 768695 w 914322"/>
              <a:gd name="connsiteY7" fmla="*/ 9114015 h 9145786"/>
              <a:gd name="connsiteX8" fmla="*/ 764350 w 914322"/>
              <a:gd name="connsiteY8" fmla="*/ 9145786 h 9145786"/>
              <a:gd name="connsiteX9" fmla="*/ 470450 w 914322"/>
              <a:gd name="connsiteY9" fmla="*/ 9145786 h 9145786"/>
              <a:gd name="connsiteX10" fmla="*/ 470450 w 914322"/>
              <a:gd name="connsiteY10" fmla="*/ 9144000 h 9145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322" h="9145786">
                <a:moveTo>
                  <a:pt x="0" y="9144000"/>
                </a:moveTo>
                <a:lnTo>
                  <a:pt x="0" y="0"/>
                </a:lnTo>
                <a:lnTo>
                  <a:pt x="698500" y="0"/>
                </a:lnTo>
                <a:lnTo>
                  <a:pt x="698500" y="4046"/>
                </a:lnTo>
                <a:lnTo>
                  <a:pt x="754449" y="4046"/>
                </a:lnTo>
                <a:lnTo>
                  <a:pt x="758383" y="28189"/>
                </a:lnTo>
                <a:cubicBezTo>
                  <a:pt x="848726" y="635447"/>
                  <a:pt x="914322" y="2456578"/>
                  <a:pt x="914322" y="4608804"/>
                </a:cubicBezTo>
                <a:cubicBezTo>
                  <a:pt x="914322" y="6678252"/>
                  <a:pt x="853675" y="8441584"/>
                  <a:pt x="768695" y="9114015"/>
                </a:cubicBezTo>
                <a:lnTo>
                  <a:pt x="764350" y="9145786"/>
                </a:lnTo>
                <a:lnTo>
                  <a:pt x="470450" y="9145786"/>
                </a:lnTo>
                <a:lnTo>
                  <a:pt x="470450" y="9144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lIns="0" tIns="0" rIns="0" bIns="0"/>
          <a:lstStyle>
            <a:lvl1pPr>
              <a:spcBef>
                <a:spcPts val="1200"/>
              </a:spcBef>
              <a:defRPr sz="2000">
                <a:latin typeface="+mj-lt"/>
              </a:defRPr>
            </a:lvl1pPr>
            <a:lvl2pPr>
              <a:spcBef>
                <a:spcPts val="1200"/>
              </a:spcBef>
              <a:defRPr sz="1800">
                <a:latin typeface="+mj-lt"/>
              </a:defRPr>
            </a:lvl2pPr>
            <a:lvl3pPr>
              <a:spcBef>
                <a:spcPts val="1200"/>
              </a:spcBef>
              <a:defRPr sz="1600">
                <a:latin typeface="+mj-lt"/>
              </a:defRPr>
            </a:lvl3pPr>
            <a:lvl4pPr>
              <a:spcBef>
                <a:spcPts val="1200"/>
              </a:spcBef>
              <a:defRPr sz="1400">
                <a:latin typeface="+mj-lt"/>
              </a:defRPr>
            </a:lvl4pPr>
            <a:lvl5pPr>
              <a:spcBef>
                <a:spcPts val="1200"/>
              </a:spcBef>
              <a:defRPr sz="1400">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613EC956-AD94-4536-A116-986F8002B53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320819" y="182195"/>
            <a:ext cx="2083879" cy="839592"/>
          </a:xfrm>
          <a:prstGeom prst="rect">
            <a:avLst/>
          </a:prstGeom>
        </p:spPr>
      </p:pic>
      <p:cxnSp>
        <p:nvCxnSpPr>
          <p:cNvPr id="12" name="Straight Connector 11"/>
          <p:cNvCxnSpPr/>
          <p:nvPr userDrawn="1"/>
        </p:nvCxnSpPr>
        <p:spPr>
          <a:xfrm>
            <a:off x="457200" y="6339259"/>
            <a:ext cx="8229600" cy="0"/>
          </a:xfrm>
          <a:prstGeom prst="line">
            <a:avLst/>
          </a:prstGeom>
          <a:ln w="1270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userDrawn="1">
            <p:custDataLst>
              <p:tags r:id="rId1"/>
            </p:custDataLst>
          </p:nvPr>
        </p:nvSpPr>
        <p:spPr>
          <a:xfrm>
            <a:off x="8242300" y="6515844"/>
            <a:ext cx="44450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a:lnSpc>
                <a:spcPct val="100000"/>
              </a:lnSpc>
              <a:defRPr sz="1100">
                <a:solidFill>
                  <a:schemeClr val="accent1"/>
                </a:solidFill>
                <a:latin typeface="Arial" pitchFamily="34" charset="0"/>
                <a:cs typeface="Arial" pitchFamily="34" charset="0"/>
              </a:defRPr>
            </a:lvl1pPr>
          </a:lstStyle>
          <a:p>
            <a:pPr marL="0" marR="0" lvl="0" indent="0" algn="r" defTabSz="914400" eaLnBrk="1" fontAlgn="auto" latinLnBrk="0" hangingPunct="1">
              <a:lnSpc>
                <a:spcPct val="100000"/>
              </a:lnSpc>
              <a:spcBef>
                <a:spcPts val="0"/>
              </a:spcBef>
              <a:spcAft>
                <a:spcPts val="0"/>
              </a:spcAft>
              <a:buClrTx/>
              <a:buSzTx/>
              <a:buFontTx/>
              <a:buNone/>
              <a:tabLst/>
              <a:defRPr/>
            </a:pPr>
            <a:fld id="{674AE3D8-ADA0-447B-9E8F-F53DD9427628}" type="slidenum">
              <a:rPr kumimoji="0" lang="en-GB" sz="1000" b="0" i="0" u="none" strike="noStrike" kern="0" cap="none" spc="0" normalizeH="0" baseline="0" noProof="0" smtClean="0">
                <a:ln>
                  <a:noFill/>
                </a:ln>
                <a:solidFill>
                  <a:srgbClr val="808080"/>
                </a:solidFill>
                <a:effectLst/>
                <a:uLnTx/>
                <a:uFillTx/>
                <a:latin typeface="Arial" pitchFamily="34" charset="0"/>
                <a:ea typeface="+mn-ea"/>
                <a:cs typeface="Arial" pitchFamily="34" charset="0"/>
              </a:rPr>
              <a:pPr marL="0" marR="0" lvl="0" indent="0" algn="r" defTabSz="914400" eaLnBrk="1" fontAlgn="auto" latinLnBrk="0" hangingPunct="1">
                <a:lnSpc>
                  <a:spcPct val="100000"/>
                </a:lnSpc>
                <a:spcBef>
                  <a:spcPts val="0"/>
                </a:spcBef>
                <a:spcAft>
                  <a:spcPts val="0"/>
                </a:spcAft>
                <a:buClrTx/>
                <a:buSzTx/>
                <a:buFontTx/>
                <a:buNone/>
                <a:tabLst/>
                <a:defRPr/>
              </a:pPr>
              <a:t>‹#›</a:t>
            </a:fld>
            <a:endParaRPr kumimoji="0" lang="en-GB" sz="1000" b="0" i="0" u="none" strike="noStrike" kern="0" cap="none" spc="0" normalizeH="0" baseline="0" noProof="0" dirty="0">
              <a:ln>
                <a:noFill/>
              </a:ln>
              <a:solidFill>
                <a:srgbClr val="80808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280539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32432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2" r:id="rId1"/>
    <p:sldLayoutId id="2147483690" r:id="rId2"/>
    <p:sldLayoutId id="2147483691" r:id="rId3"/>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www.silverandfit.com/" TargetMode="External"/><Relationship Id="rId2" Type="http://schemas.openxmlformats.org/officeDocument/2006/relationships/hyperlink" Target="http://www.silversneakers.com/"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www.caltechretireebenefits.com/"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aetna.co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discoverybenefits.com/" TargetMode="External"/><Relationship Id="rId2" Type="http://schemas.openxmlformats.org/officeDocument/2006/relationships/hyperlink" Target="http://www.caltechretireebenefits.co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kp.or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54012"/>
          <a:stretch/>
        </p:blipFill>
        <p:spPr>
          <a:xfrm>
            <a:off x="0" y="476184"/>
            <a:ext cx="9159791" cy="4979465"/>
          </a:xfrm>
          <a:prstGeom prst="rect">
            <a:avLst/>
          </a:prstGeom>
        </p:spPr>
      </p:pic>
      <p:sp>
        <p:nvSpPr>
          <p:cNvPr id="3" name="Content Placeholder 2"/>
          <p:cNvSpPr>
            <a:spLocks noGrp="1"/>
          </p:cNvSpPr>
          <p:nvPr>
            <p:ph idx="4294967295"/>
          </p:nvPr>
        </p:nvSpPr>
        <p:spPr>
          <a:xfrm>
            <a:off x="1630363" y="4548188"/>
            <a:ext cx="7513637" cy="2425700"/>
          </a:xfrm>
          <a:prstGeom prst="rect">
            <a:avLst/>
          </a:prstGeom>
        </p:spPr>
        <p:txBody>
          <a:bodyPr/>
          <a:lstStyle/>
          <a:p>
            <a:pPr marL="457200" lvl="1" indent="0">
              <a:buNone/>
            </a:pPr>
            <a:endParaRPr lang="en-US" dirty="0"/>
          </a:p>
          <a:p>
            <a:pPr marL="457200" lvl="1" indent="0">
              <a:buNone/>
            </a:pPr>
            <a:endParaRPr lang="en-US" dirty="0"/>
          </a:p>
        </p:txBody>
      </p:sp>
      <p:sp>
        <p:nvSpPr>
          <p:cNvPr id="12" name="Rounded Rectangle 11"/>
          <p:cNvSpPr/>
          <p:nvPr/>
        </p:nvSpPr>
        <p:spPr>
          <a:xfrm>
            <a:off x="0" y="1776205"/>
            <a:ext cx="6334125" cy="2379489"/>
          </a:xfrm>
          <a:prstGeom prst="rect">
            <a:avLst/>
          </a:prstGeom>
          <a:solidFill>
            <a:schemeClr val="accent1">
              <a:hueOff val="0"/>
              <a:satOff val="0"/>
              <a:lumOff val="0"/>
              <a:alpha val="77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ounded Rectangle 4"/>
          <p:cNvSpPr txBox="1"/>
          <p:nvPr/>
        </p:nvSpPr>
        <p:spPr>
          <a:xfrm>
            <a:off x="474259" y="3128873"/>
            <a:ext cx="4516842" cy="8262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defTabSz="914400" fontAlgn="auto">
              <a:spcBef>
                <a:spcPts val="0"/>
              </a:spcBef>
              <a:spcAft>
                <a:spcPts val="0"/>
              </a:spcAft>
              <a:defRPr/>
            </a:pPr>
            <a:r>
              <a:rPr lang="en-US" sz="2400" spc="300" dirty="0">
                <a:solidFill>
                  <a:schemeClr val="bg1"/>
                </a:solidFill>
                <a:effectLst>
                  <a:outerShdw blurRad="50800" dist="38100" dir="2700000" algn="tl" rotWithShape="0">
                    <a:prstClr val="black">
                      <a:alpha val="40000"/>
                    </a:prstClr>
                  </a:outerShdw>
                </a:effectLst>
                <a:latin typeface="Arial" charset="0"/>
                <a:ea typeface="Arial" charset="0"/>
                <a:cs typeface="Arial" charset="0"/>
              </a:rPr>
              <a:t>2021 RETIREE ANNUAL OPEN ENROLLMENT</a:t>
            </a:r>
          </a:p>
        </p:txBody>
      </p:sp>
      <p:sp>
        <p:nvSpPr>
          <p:cNvPr id="2" name="Rectangle 1"/>
          <p:cNvSpPr/>
          <p:nvPr/>
        </p:nvSpPr>
        <p:spPr>
          <a:xfrm>
            <a:off x="0" y="5822338"/>
            <a:ext cx="9144000" cy="646331"/>
          </a:xfrm>
          <a:prstGeom prst="rect">
            <a:avLst/>
          </a:prstGeom>
        </p:spPr>
        <p:txBody>
          <a:bodyPr wrap="square">
            <a:spAutoFit/>
          </a:bodyPr>
          <a:lstStyle/>
          <a:p>
            <a:pPr lvl="0" algn="ctr" defTabSz="914400" fontAlgn="auto">
              <a:spcBef>
                <a:spcPts val="0"/>
              </a:spcBef>
              <a:spcAft>
                <a:spcPts val="0"/>
              </a:spcAft>
              <a:defRPr/>
            </a:pPr>
            <a:r>
              <a:rPr lang="en-US" spc="300" dirty="0">
                <a:latin typeface="Arial" charset="0"/>
                <a:ea typeface="Arial" charset="0"/>
                <a:cs typeface="Arial" charset="0"/>
              </a:rPr>
              <a:t>CAMPUS AND JPL RETIREES TOWN HALL MEETING</a:t>
            </a:r>
          </a:p>
          <a:p>
            <a:pPr lvl="0" algn="ctr" defTabSz="914400" fontAlgn="auto">
              <a:spcBef>
                <a:spcPts val="0"/>
              </a:spcBef>
              <a:spcAft>
                <a:spcPts val="0"/>
              </a:spcAft>
              <a:defRPr/>
            </a:pPr>
            <a:r>
              <a:rPr lang="en-US" spc="300" dirty="0">
                <a:solidFill>
                  <a:schemeClr val="accent1"/>
                </a:solidFill>
                <a:latin typeface="Arial" charset="0"/>
                <a:ea typeface="Arial" charset="0"/>
                <a:cs typeface="Arial" charset="0"/>
              </a:rPr>
              <a:t>NOVEMBER </a:t>
            </a:r>
            <a:r>
              <a:rPr lang="en-US" spc="300" dirty="0" smtClean="0">
                <a:solidFill>
                  <a:schemeClr val="accent1"/>
                </a:solidFill>
                <a:latin typeface="Arial" charset="0"/>
                <a:ea typeface="Arial" charset="0"/>
                <a:cs typeface="Arial" charset="0"/>
              </a:rPr>
              <a:t>4, </a:t>
            </a:r>
            <a:r>
              <a:rPr lang="en-US" spc="300" dirty="0">
                <a:solidFill>
                  <a:schemeClr val="accent1"/>
                </a:solidFill>
                <a:latin typeface="Arial" charset="0"/>
                <a:ea typeface="Arial" charset="0"/>
                <a:cs typeface="Arial" charset="0"/>
              </a:rPr>
              <a:t>2020</a:t>
            </a:r>
          </a:p>
        </p:txBody>
      </p:sp>
      <p:pic>
        <p:nvPicPr>
          <p:cNvPr id="5" name="Picture 4"/>
          <p:cNvPicPr>
            <a:picLocks noChangeAspect="1"/>
          </p:cNvPicPr>
          <p:nvPr/>
        </p:nvPicPr>
        <p:blipFill>
          <a:blip r:embed="rId4">
            <a:biLevel thresh="50000"/>
            <a:extLst>
              <a:ext uri="{28A0092B-C50C-407E-A947-70E740481C1C}">
                <a14:useLocalDpi xmlns:a14="http://schemas.microsoft.com/office/drawing/2010/main" val="0"/>
              </a:ext>
            </a:extLst>
          </a:blip>
          <a:stretch>
            <a:fillRect/>
          </a:stretch>
        </p:blipFill>
        <p:spPr>
          <a:xfrm>
            <a:off x="474259" y="2161264"/>
            <a:ext cx="3564341" cy="863501"/>
          </a:xfrm>
          <a:prstGeom prst="rect">
            <a:avLst/>
          </a:prstGeom>
        </p:spPr>
      </p:pic>
    </p:spTree>
    <p:extLst>
      <p:ext uri="{BB962C8B-B14F-4D97-AF65-F5344CB8AC3E}">
        <p14:creationId xmlns:p14="http://schemas.microsoft.com/office/powerpoint/2010/main" val="1467483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2576"/>
          </a:xfrm>
        </p:spPr>
        <p:txBody>
          <a:bodyPr/>
          <a:lstStyle/>
          <a:p>
            <a:r>
              <a:rPr lang="en-US" sz="2800" dirty="0" err="1"/>
              <a:t>SilverSneakers</a:t>
            </a:r>
            <a:r>
              <a:rPr lang="en-US" sz="2800" dirty="0"/>
              <a:t> and Silver &amp; Fit Key Contact Information</a:t>
            </a:r>
          </a:p>
        </p:txBody>
      </p:sp>
      <p:sp>
        <p:nvSpPr>
          <p:cNvPr id="3" name="Content Placeholder 2"/>
          <p:cNvSpPr>
            <a:spLocks noGrp="1"/>
          </p:cNvSpPr>
          <p:nvPr>
            <p:ph idx="1"/>
          </p:nvPr>
        </p:nvSpPr>
        <p:spPr>
          <a:xfrm>
            <a:off x="457200" y="1485900"/>
            <a:ext cx="8229600" cy="4624614"/>
          </a:xfrm>
        </p:spPr>
        <p:txBody>
          <a:bodyPr/>
          <a:lstStyle/>
          <a:p>
            <a:pPr marL="0" indent="0">
              <a:buNone/>
            </a:pPr>
            <a:r>
              <a:rPr lang="en-US" dirty="0" err="1"/>
              <a:t>SilverSneakers</a:t>
            </a:r>
            <a:r>
              <a:rPr lang="en-US" dirty="0"/>
              <a:t> for Aetna </a:t>
            </a:r>
            <a:r>
              <a:rPr lang="en-US" u="sng" dirty="0"/>
              <a:t>Medicare</a:t>
            </a:r>
            <a:r>
              <a:rPr lang="en-US" dirty="0"/>
              <a:t> </a:t>
            </a:r>
            <a:r>
              <a:rPr lang="en-US" dirty="0" smtClean="0"/>
              <a:t>Advantage Plan </a:t>
            </a:r>
            <a:r>
              <a:rPr lang="en-US" dirty="0"/>
              <a:t>Enrollees</a:t>
            </a:r>
            <a:r>
              <a:rPr lang="en-US" dirty="0" smtClean="0"/>
              <a:t>:</a:t>
            </a:r>
          </a:p>
          <a:p>
            <a:pPr marL="0" indent="0">
              <a:buNone/>
            </a:pPr>
            <a:r>
              <a:rPr lang="en-US" dirty="0" smtClean="0"/>
              <a:t> 1-888-423-4632    M-F 5:00 am to 6:00 pm PT</a:t>
            </a:r>
            <a:endParaRPr lang="en-US" dirty="0"/>
          </a:p>
          <a:p>
            <a:pPr marL="0" indent="0">
              <a:buNone/>
            </a:pPr>
            <a:r>
              <a:rPr lang="en-US" dirty="0">
                <a:hlinkClick r:id="rId2"/>
              </a:rPr>
              <a:t>www.silversneakers.com</a:t>
            </a:r>
            <a:endParaRPr lang="en-US" dirty="0"/>
          </a:p>
          <a:p>
            <a:r>
              <a:rPr lang="en-US" dirty="0"/>
              <a:t>Participating fitness centers</a:t>
            </a:r>
          </a:p>
          <a:p>
            <a:r>
              <a:rPr lang="en-US" dirty="0"/>
              <a:t>Flex program</a:t>
            </a:r>
          </a:p>
          <a:p>
            <a:r>
              <a:rPr lang="en-US" dirty="0"/>
              <a:t>Request new ID card</a:t>
            </a:r>
          </a:p>
          <a:p>
            <a:endParaRPr lang="en-US" dirty="0"/>
          </a:p>
          <a:p>
            <a:pPr marL="0" indent="0">
              <a:buNone/>
            </a:pPr>
            <a:r>
              <a:rPr lang="en-US" dirty="0"/>
              <a:t>Silver &amp; Fit for Kaiser </a:t>
            </a:r>
            <a:r>
              <a:rPr lang="en-US" u="sng" dirty="0"/>
              <a:t>Medicare </a:t>
            </a:r>
            <a:r>
              <a:rPr lang="en-US" dirty="0"/>
              <a:t>Plan Enrollees:  </a:t>
            </a:r>
            <a:endParaRPr lang="en-US" dirty="0" smtClean="0"/>
          </a:p>
          <a:p>
            <a:pPr marL="0" indent="0">
              <a:buNone/>
            </a:pPr>
            <a:r>
              <a:rPr lang="en-US" dirty="0" smtClean="0"/>
              <a:t>1-877-750-2746    M-F 5:00 am to 8:00 pm PT</a:t>
            </a:r>
          </a:p>
          <a:p>
            <a:pPr marL="0" indent="0">
              <a:buNone/>
            </a:pPr>
            <a:r>
              <a:rPr lang="en-US" dirty="0" smtClean="0">
                <a:hlinkClick r:id="rId3"/>
              </a:rPr>
              <a:t>www.silverandfit.com</a:t>
            </a:r>
            <a:endParaRPr lang="en-US" dirty="0"/>
          </a:p>
          <a:p>
            <a:pPr marL="0" indent="0">
              <a:buNone/>
            </a:pPr>
            <a:endParaRPr lang="en-US" dirty="0"/>
          </a:p>
        </p:txBody>
      </p:sp>
    </p:spTree>
    <p:extLst>
      <p:ext uri="{BB962C8B-B14F-4D97-AF65-F5344CB8AC3E}">
        <p14:creationId xmlns:p14="http://schemas.microsoft.com/office/powerpoint/2010/main" val="3038556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TIAA Key Contact Information</a:t>
            </a:r>
          </a:p>
        </p:txBody>
      </p:sp>
      <p:sp>
        <p:nvSpPr>
          <p:cNvPr id="4" name="Content Placeholder 3"/>
          <p:cNvSpPr>
            <a:spLocks noGrp="1"/>
          </p:cNvSpPr>
          <p:nvPr>
            <p:ph idx="1"/>
          </p:nvPr>
        </p:nvSpPr>
        <p:spPr/>
        <p:txBody>
          <a:bodyPr/>
          <a:lstStyle/>
          <a:p>
            <a:r>
              <a:rPr lang="en-US" dirty="0"/>
              <a:t>You can contact TIAA to manage your TIAA account or set up an appointment with a financial advisor.  </a:t>
            </a:r>
          </a:p>
          <a:p>
            <a:r>
              <a:rPr lang="en-US" dirty="0" smtClean="0"/>
              <a:t>800-877-7195</a:t>
            </a:r>
            <a:endParaRPr lang="en-US" dirty="0"/>
          </a:p>
          <a:p>
            <a:r>
              <a:rPr lang="en-US" dirty="0"/>
              <a:t>TIAA.org</a:t>
            </a:r>
          </a:p>
          <a:p>
            <a:endParaRPr lang="en-US" dirty="0"/>
          </a:p>
          <a:p>
            <a:endParaRPr lang="en-US" dirty="0"/>
          </a:p>
        </p:txBody>
      </p:sp>
    </p:spTree>
    <p:extLst>
      <p:ext uri="{BB962C8B-B14F-4D97-AF65-F5344CB8AC3E}">
        <p14:creationId xmlns:p14="http://schemas.microsoft.com/office/powerpoint/2010/main" val="153563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2800" dirty="0"/>
              <a:t>Turning 65 In 2021?  </a:t>
            </a:r>
          </a:p>
        </p:txBody>
      </p:sp>
      <p:sp>
        <p:nvSpPr>
          <p:cNvPr id="5" name="Content Placeholder 4"/>
          <p:cNvSpPr>
            <a:spLocks noGrp="1"/>
          </p:cNvSpPr>
          <p:nvPr>
            <p:ph idx="1"/>
          </p:nvPr>
        </p:nvSpPr>
        <p:spPr>
          <a:xfrm>
            <a:off x="457200" y="1157214"/>
            <a:ext cx="8229600" cy="5185529"/>
          </a:xfrm>
        </p:spPr>
        <p:txBody>
          <a:bodyPr/>
          <a:lstStyle/>
          <a:p>
            <a:pPr marL="0" indent="0">
              <a:buNone/>
            </a:pPr>
            <a:r>
              <a:rPr lang="en-US" b="1" dirty="0"/>
              <a:t>Medicare Part A &amp; B</a:t>
            </a:r>
          </a:p>
          <a:p>
            <a:r>
              <a:rPr lang="en-US" dirty="0"/>
              <a:t>All Caltech sponsored Medicare plans </a:t>
            </a:r>
            <a:r>
              <a:rPr lang="en-US" b="1" dirty="0"/>
              <a:t>require</a:t>
            </a:r>
            <a:r>
              <a:rPr lang="en-US" dirty="0"/>
              <a:t> enrollment in both Medicare Parts A and B</a:t>
            </a:r>
          </a:p>
          <a:p>
            <a:r>
              <a:rPr lang="en-US" dirty="0"/>
              <a:t>If you are turning 65 in 2021 be sure to enroll in Medicare </a:t>
            </a:r>
            <a:r>
              <a:rPr lang="en-US" b="1" dirty="0">
                <a:solidFill>
                  <a:schemeClr val="accent1"/>
                </a:solidFill>
              </a:rPr>
              <a:t>PRIOR</a:t>
            </a:r>
            <a:r>
              <a:rPr lang="en-US" dirty="0"/>
              <a:t> to your 65</a:t>
            </a:r>
            <a:r>
              <a:rPr lang="en-US" baseline="30000" dirty="0"/>
              <a:t>th</a:t>
            </a:r>
            <a:r>
              <a:rPr lang="en-US" dirty="0"/>
              <a:t> birthday.  </a:t>
            </a:r>
          </a:p>
          <a:p>
            <a:pPr lvl="1"/>
            <a:r>
              <a:rPr lang="en-US" dirty="0"/>
              <a:t>You can enroll online at www.ssa.gov or by visiting or calling your local Social Security office</a:t>
            </a:r>
          </a:p>
          <a:p>
            <a:pPr lvl="1"/>
            <a:r>
              <a:rPr lang="en-US" dirty="0"/>
              <a:t>You should begin the enrollment process 3 months prior to your 65th birthday.  </a:t>
            </a:r>
            <a:r>
              <a:rPr lang="en-US" b="1" dirty="0">
                <a:solidFill>
                  <a:srgbClr val="FF6E00"/>
                </a:solidFill>
              </a:rPr>
              <a:t>The earlier the better as the pandemic has extended Medicare’s processing time. </a:t>
            </a:r>
          </a:p>
          <a:p>
            <a:pPr lvl="1"/>
            <a:r>
              <a:rPr lang="en-US" dirty="0"/>
              <a:t>It can take up to 10 weeks for Medicare to process your application for Medicare Part B.  </a:t>
            </a:r>
            <a:r>
              <a:rPr lang="en-US" b="1" dirty="0"/>
              <a:t>To ensure you have Part B by the 1</a:t>
            </a:r>
            <a:r>
              <a:rPr lang="en-US" b="1" baseline="30000" dirty="0"/>
              <a:t>st</a:t>
            </a:r>
            <a:r>
              <a:rPr lang="en-US" b="1" dirty="0"/>
              <a:t> of the month you turn 65 submit your enrollment form to Social Security early!</a:t>
            </a:r>
          </a:p>
        </p:txBody>
      </p:sp>
    </p:spTree>
    <p:extLst>
      <p:ext uri="{BB962C8B-B14F-4D97-AF65-F5344CB8AC3E}">
        <p14:creationId xmlns:p14="http://schemas.microsoft.com/office/powerpoint/2010/main" val="670444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dirty="0"/>
              <a:t>Turning 65 In 2021 (continued)</a:t>
            </a:r>
          </a:p>
        </p:txBody>
      </p:sp>
      <p:sp>
        <p:nvSpPr>
          <p:cNvPr id="7" name="Content Placeholder 6"/>
          <p:cNvSpPr>
            <a:spLocks noGrp="1"/>
          </p:cNvSpPr>
          <p:nvPr>
            <p:ph idx="1"/>
          </p:nvPr>
        </p:nvSpPr>
        <p:spPr/>
        <p:txBody>
          <a:bodyPr/>
          <a:lstStyle/>
          <a:p>
            <a:pPr marL="0" indent="0">
              <a:buNone/>
            </a:pPr>
            <a:r>
              <a:rPr lang="en-US" b="1" dirty="0"/>
              <a:t>Reminder About Medicare Part D and the Caltech Plans:</a:t>
            </a:r>
          </a:p>
          <a:p>
            <a:r>
              <a:rPr lang="en-US" dirty="0"/>
              <a:t>If you enroll in a Caltech sponsored Medicare plan; it is important you </a:t>
            </a:r>
            <a:r>
              <a:rPr lang="en-US" b="1" dirty="0"/>
              <a:t>do not </a:t>
            </a:r>
            <a:r>
              <a:rPr lang="en-US" dirty="0"/>
              <a:t>enroll in a separate Medicare Part D plan because:</a:t>
            </a:r>
          </a:p>
          <a:p>
            <a:pPr lvl="1"/>
            <a:r>
              <a:rPr lang="en-US" dirty="0"/>
              <a:t>Part D benefits are integrated into all Caltech sponsored Medicare plans, which means you do not need a separate Part D plan </a:t>
            </a:r>
          </a:p>
          <a:p>
            <a:pPr lvl="1"/>
            <a:r>
              <a:rPr lang="en-US" dirty="0"/>
              <a:t>If you enroll in a Part D plan outside of the Caltech sponsored Medicare plan, you will be automatically dis-enrolled from your Caltech sponsored medical plan</a:t>
            </a:r>
          </a:p>
          <a:p>
            <a:pPr lvl="1"/>
            <a:r>
              <a:rPr lang="en-US" dirty="0"/>
              <a:t>Contact the Caltech Retiree Service Center if you have any questions regarding what you need to do when becoming eligible for Medicare.</a:t>
            </a:r>
          </a:p>
          <a:p>
            <a:pPr marL="0" indent="0">
              <a:buNone/>
            </a:pPr>
            <a:endParaRPr lang="en-US" dirty="0"/>
          </a:p>
        </p:txBody>
      </p:sp>
    </p:spTree>
    <p:extLst>
      <p:ext uri="{BB962C8B-B14F-4D97-AF65-F5344CB8AC3E}">
        <p14:creationId xmlns:p14="http://schemas.microsoft.com/office/powerpoint/2010/main" val="3833989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82576"/>
          </a:xfrm>
        </p:spPr>
        <p:txBody>
          <a:bodyPr/>
          <a:lstStyle/>
          <a:p>
            <a:r>
              <a:rPr lang="en-US" sz="2800" dirty="0"/>
              <a:t>Annual Open Enrollment Is A Good Time To……..</a:t>
            </a:r>
          </a:p>
        </p:txBody>
      </p:sp>
      <p:sp>
        <p:nvSpPr>
          <p:cNvPr id="5" name="Content Placeholder 4"/>
          <p:cNvSpPr>
            <a:spLocks noGrp="1"/>
          </p:cNvSpPr>
          <p:nvPr>
            <p:ph idx="1"/>
          </p:nvPr>
        </p:nvSpPr>
        <p:spPr>
          <a:xfrm>
            <a:off x="457200" y="1600200"/>
            <a:ext cx="8229600" cy="4082977"/>
          </a:xfrm>
        </p:spPr>
        <p:txBody>
          <a:bodyPr/>
          <a:lstStyle/>
          <a:p>
            <a:r>
              <a:rPr lang="en-US" dirty="0"/>
              <a:t>Sign up to have your monthly premiums automatically deducted from your checking account.  Call the retiree service center or visit </a:t>
            </a:r>
            <a:r>
              <a:rPr lang="en-US" dirty="0">
                <a:hlinkClick r:id="rId2"/>
              </a:rPr>
              <a:t>www.caltechretireebenefits.com</a:t>
            </a:r>
            <a:endParaRPr lang="en-US" dirty="0"/>
          </a:p>
          <a:p>
            <a:r>
              <a:rPr lang="en-US" dirty="0"/>
              <a:t>Add/update your email address</a:t>
            </a:r>
          </a:p>
          <a:p>
            <a:r>
              <a:rPr lang="en-US" dirty="0"/>
              <a:t>Review/update your beneficiary information</a:t>
            </a:r>
          </a:p>
          <a:p>
            <a:r>
              <a:rPr lang="en-US" dirty="0"/>
              <a:t>Submit claims for HRA reimbursement</a:t>
            </a:r>
          </a:p>
        </p:txBody>
      </p:sp>
    </p:spTree>
    <p:extLst>
      <p:ext uri="{BB962C8B-B14F-4D97-AF65-F5344CB8AC3E}">
        <p14:creationId xmlns:p14="http://schemas.microsoft.com/office/powerpoint/2010/main" val="3670937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414588"/>
            <a:ext cx="7886700" cy="4686300"/>
          </a:xfrm>
          <a:prstGeom prst="rect">
            <a:avLst/>
          </a:prstGeom>
        </p:spPr>
        <p:txBody>
          <a:bodyPr/>
          <a:lstStyle/>
          <a:p>
            <a:pPr marL="457200" lvl="1" indent="0">
              <a:buNone/>
            </a:pPr>
            <a:endParaRPr lang="en-US" dirty="0"/>
          </a:p>
          <a:p>
            <a:pPr marL="457200" lvl="1" indent="0">
              <a:buNone/>
            </a:pPr>
            <a:endParaRPr lang="en-US" dirty="0"/>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pPr algn="r">
              <a:defRPr/>
            </a:pPr>
            <a:fld id="{ED007FB2-0B93-1440-B316-F7D077EA6BD9}" type="slidenum">
              <a:rPr lang="en-US" sz="1200" smtClean="0"/>
              <a:pPr algn="r">
                <a:defRPr/>
              </a:pPr>
              <a:t>14</a:t>
            </a:fld>
            <a:endParaRPr lang="en-US" sz="1200" dirty="0"/>
          </a:p>
        </p:txBody>
      </p:sp>
      <p:sp>
        <p:nvSpPr>
          <p:cNvPr id="12" name="Rounded Rectangle 11"/>
          <p:cNvSpPr/>
          <p:nvPr/>
        </p:nvSpPr>
        <p:spPr>
          <a:xfrm>
            <a:off x="0" y="0"/>
            <a:ext cx="9144000" cy="6858000"/>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ounded Rectangle 4"/>
          <p:cNvSpPr txBox="1"/>
          <p:nvPr/>
        </p:nvSpPr>
        <p:spPr>
          <a:xfrm>
            <a:off x="595138" y="2784066"/>
            <a:ext cx="6970227" cy="13473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390" tIns="72390" rIns="72390" bIns="72390" numCol="1" spcCol="1270" anchor="ctr" anchorCtr="0">
            <a:noAutofit/>
          </a:bodyPr>
          <a:lstStyle/>
          <a:p>
            <a:pPr lvl="0" defTabSz="844550">
              <a:lnSpc>
                <a:spcPct val="90000"/>
              </a:lnSpc>
              <a:spcAft>
                <a:spcPct val="35000"/>
              </a:spcAft>
            </a:pPr>
            <a:r>
              <a:rPr lang="en-US" sz="4400" b="1" dirty="0">
                <a:solidFill>
                  <a:schemeClr val="tx1"/>
                </a:solidFill>
              </a:rPr>
              <a:t>In Closing</a:t>
            </a:r>
            <a:endParaRPr lang="en-US" sz="2800" dirty="0">
              <a:solidFill>
                <a:schemeClr val="tx1"/>
              </a:solidFill>
            </a:endParaRPr>
          </a:p>
        </p:txBody>
      </p:sp>
    </p:spTree>
    <p:extLst>
      <p:ext uri="{BB962C8B-B14F-4D97-AF65-F5344CB8AC3E}">
        <p14:creationId xmlns:p14="http://schemas.microsoft.com/office/powerpoint/2010/main" val="4046298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Disclaimers</a:t>
            </a:r>
          </a:p>
        </p:txBody>
      </p:sp>
      <p:sp>
        <p:nvSpPr>
          <p:cNvPr id="7" name="Content Placeholder 6"/>
          <p:cNvSpPr>
            <a:spLocks noGrp="1"/>
          </p:cNvSpPr>
          <p:nvPr>
            <p:ph idx="1"/>
          </p:nvPr>
        </p:nvSpPr>
        <p:spPr/>
        <p:txBody>
          <a:bodyPr/>
          <a:lstStyle/>
          <a:p>
            <a:pPr marL="0" indent="0">
              <a:buNone/>
            </a:pPr>
            <a:r>
              <a:rPr lang="en-US" sz="1100" dirty="0"/>
              <a:t>This presentation provides only highlights of your benefits. It is not a contract. It does not change the terms of your benefit plans or the official documents that control them. Consult the individual plan booklets for specific details of benefit coverage. To permit a brief summary of benefits and services, use of actual contract language has been minimized. This summary comparison does not replace the legal documents that establish the plans. Final interpretation of any provision of the plans will be governed by the master policies and service agreements, which are on file in the office of the plan administrator. Caltech reserves the right to change, suspend or terminate its benefits programs, in whole or in part, at any time and for any reason.</a:t>
            </a:r>
          </a:p>
        </p:txBody>
      </p:sp>
    </p:spTree>
    <p:extLst>
      <p:ext uri="{BB962C8B-B14F-4D97-AF65-F5344CB8AC3E}">
        <p14:creationId xmlns:p14="http://schemas.microsoft.com/office/powerpoint/2010/main" val="1398824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0" y="0"/>
            <a:ext cx="9144000" cy="6858000"/>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 name="Content Placeholder 2"/>
          <p:cNvSpPr>
            <a:spLocks noGrp="1"/>
          </p:cNvSpPr>
          <p:nvPr>
            <p:ph idx="4294967295"/>
          </p:nvPr>
        </p:nvSpPr>
        <p:spPr>
          <a:xfrm>
            <a:off x="0" y="2414588"/>
            <a:ext cx="7886700" cy="4686300"/>
          </a:xfrm>
          <a:prstGeom prst="rect">
            <a:avLst/>
          </a:prstGeom>
        </p:spPr>
        <p:txBody>
          <a:bodyPr/>
          <a:lstStyle/>
          <a:p>
            <a:pPr marL="457200" lvl="1" indent="0">
              <a:buNone/>
            </a:pPr>
            <a:endParaRPr lang="en-US" dirty="0"/>
          </a:p>
          <a:p>
            <a:pPr marL="457200" lvl="1" indent="0">
              <a:buNone/>
            </a:pPr>
            <a:endParaRPr lang="en-US" dirty="0"/>
          </a:p>
        </p:txBody>
      </p:sp>
      <p:sp>
        <p:nvSpPr>
          <p:cNvPr id="5" name="Slide Number Placeholder 4"/>
          <p:cNvSpPr>
            <a:spLocks noGrp="1"/>
          </p:cNvSpPr>
          <p:nvPr>
            <p:ph type="sldNum" sz="quarter" idx="4294967295"/>
          </p:nvPr>
        </p:nvSpPr>
        <p:spPr>
          <a:xfrm>
            <a:off x="7010400" y="6356350"/>
            <a:ext cx="2133600" cy="365125"/>
          </a:xfrm>
          <a:prstGeom prst="rect">
            <a:avLst/>
          </a:prstGeom>
        </p:spPr>
        <p:txBody>
          <a:bodyPr/>
          <a:lstStyle/>
          <a:p>
            <a:pPr algn="r">
              <a:defRPr/>
            </a:pPr>
            <a:fld id="{ED007FB2-0B93-1440-B316-F7D077EA6BD9}" type="slidenum">
              <a:rPr lang="en-US" sz="1200" smtClean="0"/>
              <a:pPr algn="r">
                <a:defRPr/>
              </a:pPr>
              <a:t>1</a:t>
            </a:fld>
            <a:endParaRPr lang="en-US" sz="1200" dirty="0"/>
          </a:p>
        </p:txBody>
      </p:sp>
      <p:sp>
        <p:nvSpPr>
          <p:cNvPr id="13" name="Rounded Rectangle 4"/>
          <p:cNvSpPr txBox="1"/>
          <p:nvPr/>
        </p:nvSpPr>
        <p:spPr>
          <a:xfrm>
            <a:off x="595138" y="1799772"/>
            <a:ext cx="8156976" cy="23316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4400" b="1" dirty="0">
                <a:solidFill>
                  <a:schemeClr val="tx1"/>
                </a:solidFill>
              </a:rPr>
              <a:t>Welcome to Caltech’s Retiree Annual Open Enrollment for  2021 </a:t>
            </a:r>
          </a:p>
        </p:txBody>
      </p:sp>
    </p:spTree>
    <p:extLst>
      <p:ext uri="{BB962C8B-B14F-4D97-AF65-F5344CB8AC3E}">
        <p14:creationId xmlns:p14="http://schemas.microsoft.com/office/powerpoint/2010/main" val="459139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800" dirty="0"/>
              <a:t>What We’ll Cover</a:t>
            </a:r>
          </a:p>
        </p:txBody>
      </p:sp>
      <p:sp>
        <p:nvSpPr>
          <p:cNvPr id="7" name="Content Placeholder 6"/>
          <p:cNvSpPr>
            <a:spLocks noGrp="1"/>
          </p:cNvSpPr>
          <p:nvPr>
            <p:ph idx="1"/>
          </p:nvPr>
        </p:nvSpPr>
        <p:spPr>
          <a:xfrm>
            <a:off x="457200" y="1157214"/>
            <a:ext cx="8229600" cy="4880729"/>
          </a:xfrm>
        </p:spPr>
        <p:txBody>
          <a:bodyPr/>
          <a:lstStyle/>
          <a:p>
            <a:pPr marL="0" lvl="0" indent="0">
              <a:buClr>
                <a:srgbClr val="FF6E1E"/>
              </a:buClr>
              <a:buNone/>
            </a:pPr>
            <a:r>
              <a:rPr lang="en-US" b="1" dirty="0">
                <a:solidFill>
                  <a:prstClr val="black"/>
                </a:solidFill>
                <a:latin typeface="Arial" panose="020B0604020202020204" pitchFamily="34" charset="0"/>
                <a:cs typeface="Arial" panose="020B0604020202020204" pitchFamily="34" charset="0"/>
              </a:rPr>
              <a:t>2021 Annual Open Enrollment</a:t>
            </a:r>
          </a:p>
          <a:p>
            <a:pPr lvl="1">
              <a:buClr>
                <a:srgbClr val="FF6E1E"/>
              </a:buClr>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What’s NOT changing in 2021</a:t>
            </a:r>
          </a:p>
          <a:p>
            <a:pPr lvl="1">
              <a:buClr>
                <a:srgbClr val="FF6E1E"/>
              </a:buClr>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New for 2021 </a:t>
            </a:r>
          </a:p>
          <a:p>
            <a:pPr lvl="1">
              <a:buClr>
                <a:srgbClr val="FF6E1E"/>
              </a:buClr>
              <a:buFont typeface="Arial" panose="020B0604020202020204" pitchFamily="34" charset="0"/>
              <a:buChar char="•"/>
            </a:pPr>
            <a:endParaRPr lang="en-US" dirty="0">
              <a:solidFill>
                <a:prstClr val="black"/>
              </a:solidFill>
              <a:latin typeface="Arial" panose="020B0604020202020204" pitchFamily="34" charset="0"/>
              <a:cs typeface="Arial" panose="020B0604020202020204" pitchFamily="34" charset="0"/>
            </a:endParaRPr>
          </a:p>
          <a:p>
            <a:pPr marL="0" lvl="0" indent="0">
              <a:buClr>
                <a:srgbClr val="FF6E1E"/>
              </a:buClr>
              <a:buNone/>
            </a:pPr>
            <a:r>
              <a:rPr lang="en-US" b="1" dirty="0">
                <a:solidFill>
                  <a:prstClr val="black"/>
                </a:solidFill>
                <a:latin typeface="Arial" panose="020B0604020202020204" pitchFamily="34" charset="0"/>
                <a:cs typeface="Arial" panose="020B0604020202020204" pitchFamily="34" charset="0"/>
              </a:rPr>
              <a:t>Key Contact Information</a:t>
            </a:r>
          </a:p>
          <a:p>
            <a:pPr marL="0" lvl="0" indent="0">
              <a:buClr>
                <a:srgbClr val="FF6E1E"/>
              </a:buClr>
              <a:buNone/>
            </a:pPr>
            <a:endParaRPr lang="en-US" b="1" dirty="0">
              <a:solidFill>
                <a:prstClr val="black"/>
              </a:solidFill>
              <a:latin typeface="Arial" panose="020B0604020202020204" pitchFamily="34" charset="0"/>
              <a:cs typeface="Arial" panose="020B0604020202020204" pitchFamily="34" charset="0"/>
            </a:endParaRPr>
          </a:p>
          <a:p>
            <a:pPr marL="0" lvl="0" indent="0">
              <a:buClr>
                <a:srgbClr val="FF6E1E"/>
              </a:buClr>
              <a:buNone/>
            </a:pPr>
            <a:r>
              <a:rPr lang="en-US" sz="2000" b="1" dirty="0">
                <a:solidFill>
                  <a:prstClr val="black"/>
                </a:solidFill>
                <a:latin typeface="Arial" panose="020B0604020202020204" pitchFamily="34" charset="0"/>
                <a:cs typeface="Arial" panose="020B0604020202020204" pitchFamily="34" charset="0"/>
              </a:rPr>
              <a:t>Turning 65 in 2021</a:t>
            </a:r>
          </a:p>
          <a:p>
            <a:pPr marL="0" lvl="0" indent="0">
              <a:buClr>
                <a:srgbClr val="FF6E1E"/>
              </a:buClr>
              <a:buNone/>
            </a:pPr>
            <a:endParaRPr lang="en-US" sz="2000" b="1" dirty="0">
              <a:solidFill>
                <a:prstClr val="black"/>
              </a:solidFill>
              <a:latin typeface="Arial" panose="020B0604020202020204" pitchFamily="34" charset="0"/>
              <a:cs typeface="Arial" panose="020B0604020202020204" pitchFamily="34" charset="0"/>
            </a:endParaRPr>
          </a:p>
          <a:p>
            <a:pPr marL="0" lvl="0" indent="0">
              <a:buClr>
                <a:srgbClr val="FF6E1E"/>
              </a:buClr>
              <a:buNone/>
            </a:pPr>
            <a:r>
              <a:rPr lang="en-US" b="1" dirty="0">
                <a:solidFill>
                  <a:prstClr val="black"/>
                </a:solidFill>
                <a:latin typeface="Arial" panose="020B0604020202020204" pitchFamily="34" charset="0"/>
                <a:cs typeface="Arial" panose="020B0604020202020204" pitchFamily="34" charset="0"/>
              </a:rPr>
              <a:t>What to Review During Annual Open Enrollment</a:t>
            </a:r>
            <a:endParaRPr lang="en-US" sz="2000" b="1" dirty="0">
              <a:solidFill>
                <a:prstClr val="black"/>
              </a:solidFill>
              <a:latin typeface="Arial" panose="020B0604020202020204" pitchFamily="34" charset="0"/>
              <a:cs typeface="Arial" panose="020B0604020202020204" pitchFamily="34" charset="0"/>
            </a:endParaRPr>
          </a:p>
          <a:p>
            <a:pPr marL="0" lvl="0" indent="0">
              <a:buClr>
                <a:srgbClr val="FF6E1E"/>
              </a:buClr>
              <a:buNone/>
            </a:pPr>
            <a:endParaRPr lang="en-US" sz="800" dirty="0">
              <a:solidFill>
                <a:prstClr val="black"/>
              </a:solidFill>
              <a:latin typeface="Arial" panose="020B0604020202020204" pitchFamily="34" charset="0"/>
              <a:cs typeface="Arial" panose="020B0604020202020204" pitchFamily="34" charset="0"/>
            </a:endParaRPr>
          </a:p>
          <a:p>
            <a:pPr marL="0" lvl="0" indent="0">
              <a:buNone/>
            </a:pPr>
            <a:r>
              <a:rPr lang="en-US" b="1" dirty="0">
                <a:solidFill>
                  <a:prstClr val="black"/>
                </a:solidFill>
                <a:latin typeface="Arial" panose="020B0604020202020204" pitchFamily="34" charset="0"/>
                <a:cs typeface="Arial" panose="020B0604020202020204" pitchFamily="34" charset="0"/>
              </a:rPr>
              <a:t>Closing</a:t>
            </a:r>
          </a:p>
        </p:txBody>
      </p:sp>
    </p:spTree>
    <p:extLst>
      <p:ext uri="{BB962C8B-B14F-4D97-AF65-F5344CB8AC3E}">
        <p14:creationId xmlns:p14="http://schemas.microsoft.com/office/powerpoint/2010/main" val="3803884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761119"/>
            <a:ext cx="9144000" cy="1201156"/>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itle 4"/>
          <p:cNvSpPr>
            <a:spLocks noGrp="1"/>
          </p:cNvSpPr>
          <p:nvPr>
            <p:ph type="title"/>
          </p:nvPr>
        </p:nvSpPr>
        <p:spPr/>
        <p:txBody>
          <a:bodyPr/>
          <a:lstStyle/>
          <a:p>
            <a:r>
              <a:rPr lang="en-US" sz="2800" dirty="0"/>
              <a:t>Benefits Annual Open Enrollment </a:t>
            </a:r>
            <a:r>
              <a:rPr lang="en-US" dirty="0"/>
              <a:t/>
            </a:r>
            <a:br>
              <a:rPr lang="en-US" dirty="0"/>
            </a:br>
            <a:r>
              <a:rPr lang="en-US" sz="1800" b="0" dirty="0">
                <a:solidFill>
                  <a:schemeClr val="bg1">
                    <a:lumMod val="50000"/>
                  </a:schemeClr>
                </a:solidFill>
              </a:rPr>
              <a:t>Retirees and Surviving Spouses</a:t>
            </a:r>
            <a:endParaRPr lang="en-US" sz="3200" b="0" dirty="0">
              <a:solidFill>
                <a:schemeClr val="bg1">
                  <a:lumMod val="50000"/>
                </a:schemeClr>
              </a:solidFill>
            </a:endParaRPr>
          </a:p>
        </p:txBody>
      </p:sp>
      <p:sp>
        <p:nvSpPr>
          <p:cNvPr id="6" name="Content Placeholder 5"/>
          <p:cNvSpPr>
            <a:spLocks noGrp="1"/>
          </p:cNvSpPr>
          <p:nvPr>
            <p:ph idx="1"/>
          </p:nvPr>
        </p:nvSpPr>
        <p:spPr>
          <a:xfrm>
            <a:off x="457200" y="3221425"/>
            <a:ext cx="8229600" cy="2904738"/>
          </a:xfrm>
        </p:spPr>
        <p:txBody>
          <a:bodyPr/>
          <a:lstStyle/>
          <a:p>
            <a:r>
              <a:rPr lang="en-US" sz="1800" b="1" dirty="0"/>
              <a:t>To continue with your current plan elections through Caltech you don’t have to do anything! </a:t>
            </a:r>
          </a:p>
          <a:p>
            <a:r>
              <a:rPr lang="en-US" sz="1800" dirty="0"/>
              <a:t>If you would like to make changes to your plan election(s) for 2021 you can do so by calling the Caltech Retiree Service Center.  Changes must be done by November 16.</a:t>
            </a:r>
          </a:p>
          <a:p>
            <a:r>
              <a:rPr lang="en-US" sz="1800" dirty="0"/>
              <a:t>Annual Open Enrollment is a good time to sign up to have Mercer automatically deduct the monthly premium from your bank account.</a:t>
            </a:r>
          </a:p>
          <a:p>
            <a:r>
              <a:rPr lang="en-US" sz="1800" dirty="0"/>
              <a:t>In late December you will receive a Confirmation Statement of your 2021 plan elections, defined dollar credits (DDCs), and premiums.</a:t>
            </a:r>
            <a:endParaRPr lang="en-US" sz="1800" dirty="0">
              <a:highlight>
                <a:srgbClr val="FFFF00"/>
              </a:highlight>
            </a:endParaRPr>
          </a:p>
        </p:txBody>
      </p:sp>
      <p:sp>
        <p:nvSpPr>
          <p:cNvPr id="7" name="Rectangle 1026"/>
          <p:cNvSpPr txBox="1">
            <a:spLocks noChangeArrowheads="1"/>
          </p:cNvSpPr>
          <p:nvPr/>
        </p:nvSpPr>
        <p:spPr>
          <a:xfrm>
            <a:off x="3994770" y="1761119"/>
            <a:ext cx="4558679" cy="1201156"/>
          </a:xfrm>
          <a:prstGeom prst="rect">
            <a:avLst/>
          </a:prstGeom>
        </p:spPr>
        <p:txBody>
          <a:bodyPr anchor="ct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a:r>
              <a:rPr lang="en-US" sz="2800" b="1" spc="300" dirty="0">
                <a:solidFill>
                  <a:srgbClr val="000000"/>
                </a:solidFill>
                <a:latin typeface="Arial"/>
                <a:cs typeface="Arial"/>
              </a:rPr>
              <a:t>NOVEMBER 2–16</a:t>
            </a:r>
            <a:endParaRPr lang="en-US" sz="3200" spc="300" dirty="0">
              <a:solidFill>
                <a:srgbClr val="000000"/>
              </a:solidFill>
              <a:latin typeface="Arial"/>
              <a:cs typeface="Arial"/>
            </a:endParaRPr>
          </a:p>
        </p:txBody>
      </p:sp>
      <p:pic>
        <p:nvPicPr>
          <p:cNvPr id="2" name="Picture 1" descr="calendar-icon.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936131" y="1501969"/>
            <a:ext cx="1676400" cy="1676400"/>
          </a:xfrm>
          <a:prstGeom prst="rect">
            <a:avLst/>
          </a:prstGeom>
        </p:spPr>
      </p:pic>
    </p:spTree>
    <p:extLst>
      <p:ext uri="{BB962C8B-B14F-4D97-AF65-F5344CB8AC3E}">
        <p14:creationId xmlns:p14="http://schemas.microsoft.com/office/powerpoint/2010/main" val="3110527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2031" y="274638"/>
            <a:ext cx="8229600" cy="705992"/>
          </a:xfrm>
        </p:spPr>
        <p:txBody>
          <a:bodyPr/>
          <a:lstStyle/>
          <a:p>
            <a:r>
              <a:rPr lang="en-US" sz="2800" dirty="0"/>
              <a:t>What’s NOT Changing in 2021</a:t>
            </a:r>
          </a:p>
        </p:txBody>
      </p:sp>
      <p:sp>
        <p:nvSpPr>
          <p:cNvPr id="2" name="Content Placeholder 1"/>
          <p:cNvSpPr>
            <a:spLocks noGrp="1"/>
          </p:cNvSpPr>
          <p:nvPr>
            <p:ph idx="1"/>
          </p:nvPr>
        </p:nvSpPr>
        <p:spPr>
          <a:xfrm>
            <a:off x="297543" y="1157214"/>
            <a:ext cx="8229600" cy="5083929"/>
          </a:xfrm>
        </p:spPr>
        <p:txBody>
          <a:bodyPr/>
          <a:lstStyle/>
          <a:p>
            <a:pPr>
              <a:spcAft>
                <a:spcPts val="0"/>
              </a:spcAft>
              <a:buFont typeface="Arial" panose="020B0604020202020204" pitchFamily="34" charset="0"/>
              <a:buChar char="•"/>
            </a:pPr>
            <a:r>
              <a:rPr lang="en-US" b="1" dirty="0"/>
              <a:t>The Caltech Retiree Service Center administers your retiree </a:t>
            </a:r>
            <a:r>
              <a:rPr lang="en-US" b="1" dirty="0" smtClean="0"/>
              <a:t>plans, billing</a:t>
            </a:r>
            <a:r>
              <a:rPr lang="en-US" b="1" dirty="0"/>
              <a:t>, and website.  </a:t>
            </a:r>
            <a:r>
              <a:rPr lang="en-US" b="1" dirty="0">
                <a:solidFill>
                  <a:srgbClr val="FF6E00"/>
                </a:solidFill>
              </a:rPr>
              <a:t>Service Center employees are available to take your calls </a:t>
            </a:r>
            <a:r>
              <a:rPr lang="en-US" b="1" dirty="0" smtClean="0">
                <a:solidFill>
                  <a:srgbClr val="FF6E00"/>
                </a:solidFill>
              </a:rPr>
              <a:t>Monday </a:t>
            </a:r>
            <a:r>
              <a:rPr lang="en-US" b="1" dirty="0" smtClean="0">
                <a:solidFill>
                  <a:srgbClr val="FF6E00"/>
                </a:solidFill>
              </a:rPr>
              <a:t>– Friday </a:t>
            </a:r>
            <a:r>
              <a:rPr lang="en-US" b="1" dirty="0" smtClean="0">
                <a:solidFill>
                  <a:srgbClr val="FF6E00"/>
                </a:solidFill>
              </a:rPr>
              <a:t>5:30 </a:t>
            </a:r>
            <a:r>
              <a:rPr lang="en-US" b="1" dirty="0" smtClean="0">
                <a:solidFill>
                  <a:srgbClr val="FF6E00"/>
                </a:solidFill>
              </a:rPr>
              <a:t>a.m. to 6:00 p.m. PT.</a:t>
            </a:r>
            <a:endParaRPr lang="en-US" b="1" dirty="0">
              <a:solidFill>
                <a:srgbClr val="FF6E00"/>
              </a:solidFill>
            </a:endParaRPr>
          </a:p>
          <a:p>
            <a:pPr>
              <a:spcAft>
                <a:spcPts val="0"/>
              </a:spcAft>
              <a:buFont typeface="Arial" panose="020B0604020202020204" pitchFamily="34" charset="0"/>
              <a:buChar char="•"/>
            </a:pPr>
            <a:r>
              <a:rPr lang="en-US" b="1" dirty="0" smtClean="0"/>
              <a:t>Discovery </a:t>
            </a:r>
            <a:r>
              <a:rPr lang="en-US" b="1" dirty="0"/>
              <a:t>Benefits, LLC a </a:t>
            </a:r>
            <a:r>
              <a:rPr lang="en-US" b="1" dirty="0" err="1"/>
              <a:t>Wex</a:t>
            </a:r>
            <a:r>
              <a:rPr lang="en-US" b="1" dirty="0"/>
              <a:t> company, administers your HRA</a:t>
            </a:r>
          </a:p>
          <a:p>
            <a:pPr marL="0" indent="0">
              <a:spcAft>
                <a:spcPts val="0"/>
              </a:spcAft>
              <a:buNone/>
            </a:pPr>
            <a:endParaRPr lang="en-US" sz="800" b="1" dirty="0"/>
          </a:p>
          <a:p>
            <a:pPr>
              <a:spcBef>
                <a:spcPts val="1200"/>
              </a:spcBef>
              <a:spcAft>
                <a:spcPts val="0"/>
              </a:spcAft>
              <a:buFont typeface="Arial" panose="020B0604020202020204" pitchFamily="34" charset="0"/>
              <a:buChar char="•"/>
            </a:pPr>
            <a:r>
              <a:rPr lang="en-US" sz="2000" b="1" dirty="0"/>
              <a:t>Caltech </a:t>
            </a:r>
            <a:r>
              <a:rPr lang="en-US" b="1" dirty="0"/>
              <a:t>m</a:t>
            </a:r>
            <a:r>
              <a:rPr lang="en-US" sz="2000" b="1" dirty="0"/>
              <a:t>edical, dental and vision health insurance providers and plans  </a:t>
            </a:r>
          </a:p>
          <a:p>
            <a:pPr marL="685800" lvl="2" indent="-342900">
              <a:spcBef>
                <a:spcPts val="1200"/>
              </a:spcBef>
              <a:spcAft>
                <a:spcPts val="0"/>
              </a:spcAft>
              <a:buFont typeface="Arial" panose="020B0604020202020204" pitchFamily="34" charset="0"/>
              <a:buChar char="–"/>
            </a:pPr>
            <a:r>
              <a:rPr lang="en-US" sz="2000" dirty="0"/>
              <a:t>You will be enrolled in the same Aetna, Kaiser, or HRA plan you had in 2020</a:t>
            </a:r>
          </a:p>
          <a:p>
            <a:pPr marL="457200" indent="-457200">
              <a:spcAft>
                <a:spcPts val="600"/>
              </a:spcAft>
              <a:buFont typeface="Arial" panose="020B0604020202020204" pitchFamily="34" charset="0"/>
              <a:buChar char="•"/>
            </a:pPr>
            <a:r>
              <a:rPr lang="en-US" b="1" dirty="0"/>
              <a:t>Your Caltech Retiree Life Insurance policy will not change</a:t>
            </a:r>
          </a:p>
          <a:p>
            <a:pPr marL="457200" indent="-457200">
              <a:spcAft>
                <a:spcPts val="600"/>
              </a:spcAft>
              <a:buFont typeface="Arial" panose="020B0604020202020204" pitchFamily="34" charset="0"/>
              <a:buChar char="•"/>
            </a:pPr>
            <a:r>
              <a:rPr lang="en-US" b="1" dirty="0"/>
              <a:t>Monthly maintenance fee of ($13.40) included in your medical rates or deducted from your ongoing monthly HRA account will remain the </a:t>
            </a:r>
            <a:r>
              <a:rPr lang="en-US" b="1" dirty="0" smtClean="0"/>
              <a:t>same.</a:t>
            </a:r>
            <a:endParaRPr lang="en-US" b="1" dirty="0"/>
          </a:p>
        </p:txBody>
      </p:sp>
      <p:sp>
        <p:nvSpPr>
          <p:cNvPr id="7" name="Rectangle 1026"/>
          <p:cNvSpPr txBox="1">
            <a:spLocks noChangeArrowheads="1"/>
          </p:cNvSpPr>
          <p:nvPr/>
        </p:nvSpPr>
        <p:spPr>
          <a:xfrm>
            <a:off x="422031" y="1175658"/>
            <a:ext cx="8569569" cy="113271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endParaRPr lang="en-US" dirty="0">
              <a:solidFill>
                <a:srgbClr val="FF6E1E"/>
              </a:solidFill>
              <a:latin typeface="Arial"/>
              <a:cs typeface="Arial"/>
            </a:endParaRPr>
          </a:p>
        </p:txBody>
      </p:sp>
    </p:spTree>
    <p:extLst>
      <p:ext uri="{BB962C8B-B14F-4D97-AF65-F5344CB8AC3E}">
        <p14:creationId xmlns:p14="http://schemas.microsoft.com/office/powerpoint/2010/main" val="602349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New for 2021!</a:t>
            </a:r>
          </a:p>
        </p:txBody>
      </p:sp>
      <p:sp>
        <p:nvSpPr>
          <p:cNvPr id="3" name="Content Placeholder 2"/>
          <p:cNvSpPr>
            <a:spLocks noGrp="1"/>
          </p:cNvSpPr>
          <p:nvPr>
            <p:ph idx="1"/>
          </p:nvPr>
        </p:nvSpPr>
        <p:spPr>
          <a:xfrm>
            <a:off x="457200" y="783771"/>
            <a:ext cx="8229600" cy="5627361"/>
          </a:xfrm>
        </p:spPr>
        <p:txBody>
          <a:bodyPr/>
          <a:lstStyle/>
          <a:p>
            <a:r>
              <a:rPr lang="en-US" sz="1600" dirty="0"/>
              <a:t>Defined Dollar Credits (DDCs) will be 2% </a:t>
            </a:r>
            <a:r>
              <a:rPr lang="en-US" sz="1600" dirty="0" smtClean="0"/>
              <a:t>higher</a:t>
            </a:r>
          </a:p>
          <a:p>
            <a:r>
              <a:rPr lang="en-US" sz="1600" dirty="0" smtClean="0"/>
              <a:t>Aetna </a:t>
            </a:r>
            <a:r>
              <a:rPr lang="en-US" sz="1600" dirty="0"/>
              <a:t>is updating </a:t>
            </a:r>
            <a:r>
              <a:rPr lang="en-US" sz="1600" dirty="0" smtClean="0"/>
              <a:t>the </a:t>
            </a:r>
            <a:r>
              <a:rPr lang="en-US" sz="1600" b="1" dirty="0"/>
              <a:t>Pre-65</a:t>
            </a:r>
            <a:r>
              <a:rPr lang="en-US" sz="1600" dirty="0"/>
              <a:t> prescription drug formulary. If you are affected, you will be notified by Aetna</a:t>
            </a:r>
            <a:r>
              <a:rPr lang="en-US" sz="1600" dirty="0">
                <a:solidFill>
                  <a:srgbClr val="FF0000"/>
                </a:solidFill>
              </a:rPr>
              <a:t>.</a:t>
            </a:r>
            <a:endParaRPr lang="en-US" sz="1600" strike="sngStrike" dirty="0"/>
          </a:p>
          <a:p>
            <a:r>
              <a:rPr lang="en-US" sz="1600" dirty="0" smtClean="0"/>
              <a:t>For </a:t>
            </a:r>
            <a:r>
              <a:rPr lang="en-US" sz="1600" b="1" dirty="0"/>
              <a:t>Post-65 </a:t>
            </a:r>
            <a:r>
              <a:rPr lang="en-US" sz="1600" b="1" dirty="0" smtClean="0"/>
              <a:t>plans⃰ </a:t>
            </a:r>
            <a:r>
              <a:rPr lang="en-US" sz="1600" dirty="0" smtClean="0">
                <a:solidFill>
                  <a:srgbClr val="FF0000"/>
                </a:solidFill>
              </a:rPr>
              <a:t>, </a:t>
            </a:r>
            <a:r>
              <a:rPr lang="en-US" sz="1600" dirty="0"/>
              <a:t>Aetna preferred pharmacies will offer lower generic copays</a:t>
            </a:r>
          </a:p>
          <a:p>
            <a:pPr lvl="1"/>
            <a:r>
              <a:rPr lang="en-US" sz="1600" dirty="0"/>
              <a:t>Members using </a:t>
            </a:r>
            <a:r>
              <a:rPr lang="en-US" sz="1600" dirty="0" smtClean="0"/>
              <a:t>Preferred </a:t>
            </a:r>
            <a:r>
              <a:rPr lang="en-US" sz="1600" dirty="0"/>
              <a:t>pharmacies will have lower generic copays ($1 less for a 30-day supply, $2 less for a 90-day supply</a:t>
            </a:r>
            <a:r>
              <a:rPr lang="en-US" sz="1600" dirty="0" smtClean="0"/>
              <a:t>). Visit </a:t>
            </a:r>
            <a:r>
              <a:rPr lang="en-US" sz="1600" dirty="0" smtClean="0">
                <a:hlinkClick r:id="rId2"/>
              </a:rPr>
              <a:t>www.aetna.com</a:t>
            </a:r>
            <a:r>
              <a:rPr lang="en-US" sz="1600" dirty="0" smtClean="0"/>
              <a:t> for more information. </a:t>
            </a:r>
            <a:endParaRPr lang="en-US" sz="1600" dirty="0"/>
          </a:p>
          <a:p>
            <a:r>
              <a:rPr lang="en-US" sz="1600" b="1" dirty="0">
                <a:solidFill>
                  <a:srgbClr val="FF6E00"/>
                </a:solidFill>
              </a:rPr>
              <a:t>Aetna </a:t>
            </a:r>
            <a:r>
              <a:rPr lang="en-US" sz="1600" b="1" u="sng" dirty="0" smtClean="0">
                <a:solidFill>
                  <a:srgbClr val="FF6E00"/>
                </a:solidFill>
              </a:rPr>
              <a:t>Medicare HMO </a:t>
            </a:r>
            <a:r>
              <a:rPr lang="en-US" sz="1600" b="1" dirty="0">
                <a:solidFill>
                  <a:srgbClr val="FF6E00"/>
                </a:solidFill>
              </a:rPr>
              <a:t>members will get a new ID card in the mail</a:t>
            </a:r>
          </a:p>
          <a:p>
            <a:r>
              <a:rPr lang="en-US" sz="1600" dirty="0"/>
              <a:t>Caltech added supplemental benefits to the Aetna and Kaiser </a:t>
            </a:r>
            <a:r>
              <a:rPr lang="en-US" sz="1600" b="1" dirty="0"/>
              <a:t>Medicare Advantage </a:t>
            </a:r>
            <a:r>
              <a:rPr lang="en-US" sz="1600" dirty="0"/>
              <a:t>plans:</a:t>
            </a:r>
          </a:p>
          <a:p>
            <a:pPr lvl="1"/>
            <a:r>
              <a:rPr lang="en-US" sz="1600" dirty="0"/>
              <a:t>Meal Benefit (following inpatient hospital stay):</a:t>
            </a:r>
          </a:p>
          <a:p>
            <a:pPr lvl="2"/>
            <a:r>
              <a:rPr lang="en-US" sz="1600" dirty="0"/>
              <a:t>Aetna provides up to 14 meals</a:t>
            </a:r>
          </a:p>
          <a:p>
            <a:pPr lvl="2"/>
            <a:r>
              <a:rPr lang="en-US" sz="1600" dirty="0"/>
              <a:t>Kaiser provides up to 3 meals per day up to 4 weeks</a:t>
            </a:r>
          </a:p>
          <a:p>
            <a:pPr lvl="1"/>
            <a:r>
              <a:rPr lang="en-US" sz="1600" dirty="0"/>
              <a:t>Teladoc Benefit:</a:t>
            </a:r>
          </a:p>
          <a:p>
            <a:pPr lvl="2"/>
            <a:r>
              <a:rPr lang="en-US" sz="1600" dirty="0"/>
              <a:t>Aetna plans include Teladoc (PCP copay applies)</a:t>
            </a:r>
          </a:p>
          <a:p>
            <a:pPr marL="457200" lvl="1" indent="0">
              <a:buNone/>
            </a:pPr>
            <a:r>
              <a:rPr lang="en-US" sz="1600" dirty="0" smtClean="0"/>
              <a:t>⃰ </a:t>
            </a:r>
            <a:r>
              <a:rPr lang="en-US" sz="1600" dirty="0" smtClean="0">
                <a:solidFill>
                  <a:srgbClr val="FF6E1E"/>
                </a:solidFill>
              </a:rPr>
              <a:t> </a:t>
            </a:r>
            <a:r>
              <a:rPr lang="en-US" sz="1400" b="1" dirty="0" smtClean="0">
                <a:solidFill>
                  <a:srgbClr val="FF6E1E"/>
                </a:solidFill>
              </a:rPr>
              <a:t>Does not apply to Value Plan</a:t>
            </a:r>
            <a:endParaRPr lang="en-US" sz="1400" b="1" dirty="0">
              <a:solidFill>
                <a:srgbClr val="FF6E1E"/>
              </a:solidFill>
            </a:endParaRPr>
          </a:p>
          <a:p>
            <a:endParaRPr lang="en-US" sz="1600" dirty="0"/>
          </a:p>
        </p:txBody>
      </p:sp>
      <p:sp>
        <p:nvSpPr>
          <p:cNvPr id="4" name="Slide Number Placeholder 3"/>
          <p:cNvSpPr>
            <a:spLocks noGrp="1"/>
          </p:cNvSpPr>
          <p:nvPr>
            <p:ph type="sldNum" sz="quarter" idx="4294967295"/>
          </p:nvPr>
        </p:nvSpPr>
        <p:spPr/>
        <p:txBody>
          <a:bodyPr/>
          <a:lstStyle/>
          <a:p>
            <a:pPr>
              <a:defRPr/>
            </a:pPr>
            <a:endParaRPr lang="en-US" dirty="0"/>
          </a:p>
        </p:txBody>
      </p:sp>
    </p:spTree>
    <p:extLst>
      <p:ext uri="{BB962C8B-B14F-4D97-AF65-F5344CB8AC3E}">
        <p14:creationId xmlns:p14="http://schemas.microsoft.com/office/powerpoint/2010/main" val="1477624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Important Contact Information</a:t>
            </a:r>
          </a:p>
        </p:txBody>
      </p:sp>
      <p:sp>
        <p:nvSpPr>
          <p:cNvPr id="4" name="Content Placeholder 3"/>
          <p:cNvSpPr>
            <a:spLocks noGrp="1"/>
          </p:cNvSpPr>
          <p:nvPr>
            <p:ph idx="1"/>
          </p:nvPr>
        </p:nvSpPr>
        <p:spPr>
          <a:xfrm>
            <a:off x="290286" y="841829"/>
            <a:ext cx="8541656" cy="5399313"/>
          </a:xfrm>
        </p:spPr>
        <p:txBody>
          <a:bodyPr/>
          <a:lstStyle/>
          <a:p>
            <a:pPr marL="0" indent="0">
              <a:buNone/>
            </a:pPr>
            <a:r>
              <a:rPr lang="en-US" sz="1800" dirty="0"/>
              <a:t>Caltech Retiree Service Center:  </a:t>
            </a:r>
            <a:r>
              <a:rPr lang="en-US" sz="1800" dirty="0" smtClean="0"/>
              <a:t>1-855-251-0910  M-F 5:30 am to 6:00 pm PT</a:t>
            </a:r>
          </a:p>
          <a:p>
            <a:pPr marL="0" indent="0">
              <a:buNone/>
            </a:pPr>
            <a:r>
              <a:rPr lang="en-US" sz="1800" dirty="0" smtClean="0"/>
              <a:t> </a:t>
            </a:r>
            <a:r>
              <a:rPr lang="en-US" sz="1800" b="1" dirty="0" smtClean="0">
                <a:solidFill>
                  <a:srgbClr val="FF6E00"/>
                </a:solidFill>
              </a:rPr>
              <a:t>Visit</a:t>
            </a:r>
            <a:r>
              <a:rPr lang="en-US" sz="1800" dirty="0" smtClean="0">
                <a:solidFill>
                  <a:srgbClr val="FF6E00"/>
                </a:solidFill>
              </a:rPr>
              <a:t>:  </a:t>
            </a:r>
            <a:r>
              <a:rPr lang="en-US" sz="1800" b="1" dirty="0" smtClean="0">
                <a:solidFill>
                  <a:srgbClr val="FF6E00"/>
                </a:solidFill>
                <a:hlinkClick r:id="rId2"/>
              </a:rPr>
              <a:t>www.caltechretireebenefits.com</a:t>
            </a:r>
            <a:endParaRPr lang="en-US" sz="1800" b="1" dirty="0">
              <a:solidFill>
                <a:srgbClr val="FF6E00"/>
              </a:solidFill>
            </a:endParaRPr>
          </a:p>
          <a:p>
            <a:r>
              <a:rPr lang="en-US" sz="1800" b="1" dirty="0">
                <a:solidFill>
                  <a:srgbClr val="FF6E00"/>
                </a:solidFill>
              </a:rPr>
              <a:t>Enrollments, eligibility and changes</a:t>
            </a:r>
          </a:p>
          <a:p>
            <a:r>
              <a:rPr lang="en-US" sz="1800" b="1" dirty="0">
                <a:solidFill>
                  <a:srgbClr val="FF6E00"/>
                </a:solidFill>
              </a:rPr>
              <a:t>Billing &amp; premium questions</a:t>
            </a:r>
          </a:p>
          <a:p>
            <a:r>
              <a:rPr lang="en-US" sz="1800" b="1" dirty="0">
                <a:solidFill>
                  <a:srgbClr val="FF6E00"/>
                </a:solidFill>
              </a:rPr>
              <a:t>Life insurance beneficiary updates</a:t>
            </a:r>
          </a:p>
          <a:p>
            <a:r>
              <a:rPr lang="en-US" sz="1800" b="1" dirty="0">
                <a:solidFill>
                  <a:srgbClr val="FF6E00"/>
                </a:solidFill>
              </a:rPr>
              <a:t>Death notifications</a:t>
            </a:r>
          </a:p>
          <a:p>
            <a:r>
              <a:rPr lang="en-US" sz="1800" b="1" dirty="0">
                <a:solidFill>
                  <a:srgbClr val="FF6E00"/>
                </a:solidFill>
              </a:rPr>
              <a:t>Address, phone number and email updates</a:t>
            </a:r>
          </a:p>
          <a:p>
            <a:pPr marL="0" indent="0">
              <a:buNone/>
            </a:pPr>
            <a:r>
              <a:rPr lang="en-US" sz="1800" dirty="0" smtClean="0"/>
              <a:t>Discovery </a:t>
            </a:r>
            <a:r>
              <a:rPr lang="en-US" sz="1800" dirty="0"/>
              <a:t>Benefits:  1-844-561-1334 </a:t>
            </a:r>
            <a:r>
              <a:rPr lang="en-US" sz="1800" dirty="0" smtClean="0"/>
              <a:t> M-F 5:30 am to 5 pm PT</a:t>
            </a:r>
          </a:p>
          <a:p>
            <a:pPr marL="0" indent="0">
              <a:buNone/>
            </a:pPr>
            <a:r>
              <a:rPr lang="en-US" sz="1800" b="1" dirty="0" smtClean="0">
                <a:solidFill>
                  <a:srgbClr val="FF6E00"/>
                </a:solidFill>
              </a:rPr>
              <a:t>Visit: </a:t>
            </a:r>
            <a:r>
              <a:rPr lang="en-US" sz="1800" b="1" dirty="0" smtClean="0">
                <a:solidFill>
                  <a:srgbClr val="FF6E00"/>
                </a:solidFill>
              </a:rPr>
              <a:t> </a:t>
            </a:r>
            <a:r>
              <a:rPr lang="en-US" sz="1800" b="1" dirty="0">
                <a:hlinkClick r:id="rId3"/>
              </a:rPr>
              <a:t>www.discoverybenefits.com</a:t>
            </a:r>
            <a:endParaRPr lang="en-US" sz="1800" b="1" dirty="0"/>
          </a:p>
          <a:p>
            <a:r>
              <a:rPr lang="en-US" sz="1800" dirty="0"/>
              <a:t>Submitting claims for HRA reimbursements</a:t>
            </a:r>
          </a:p>
          <a:p>
            <a:r>
              <a:rPr lang="en-US" sz="1800" dirty="0"/>
              <a:t>Setting up automatic HRA reimbursements</a:t>
            </a:r>
          </a:p>
          <a:p>
            <a:r>
              <a:rPr lang="en-US" sz="1800" dirty="0"/>
              <a:t>Information on what is reimbursable under the HRA plan </a:t>
            </a:r>
          </a:p>
          <a:p>
            <a:r>
              <a:rPr lang="en-US" sz="1800" dirty="0" smtClean="0"/>
              <a:t>Supplying </a:t>
            </a:r>
            <a:r>
              <a:rPr lang="en-US" sz="1800" dirty="0"/>
              <a:t>documentation for debit card transactions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23827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a:t>Aetna Key Contact Information</a:t>
            </a:r>
            <a:endParaRPr lang="en-US" sz="2800" dirty="0"/>
          </a:p>
        </p:txBody>
      </p:sp>
      <p:sp>
        <p:nvSpPr>
          <p:cNvPr id="4" name="Content Placeholder 3"/>
          <p:cNvSpPr>
            <a:spLocks noGrp="1"/>
          </p:cNvSpPr>
          <p:nvPr>
            <p:ph idx="1"/>
          </p:nvPr>
        </p:nvSpPr>
        <p:spPr/>
        <p:txBody>
          <a:bodyPr/>
          <a:lstStyle/>
          <a:p>
            <a:pPr marL="0" indent="0">
              <a:buNone/>
            </a:pPr>
            <a:r>
              <a:rPr lang="en-US" dirty="0"/>
              <a:t>Aetna Member Services  </a:t>
            </a:r>
            <a:r>
              <a:rPr lang="en-US" dirty="0">
                <a:solidFill>
                  <a:srgbClr val="FF6E00"/>
                </a:solidFill>
              </a:rPr>
              <a:t>www.aetna.com</a:t>
            </a:r>
          </a:p>
          <a:p>
            <a:pPr marL="0" indent="0">
              <a:buNone/>
            </a:pPr>
            <a:r>
              <a:rPr lang="en-US" dirty="0"/>
              <a:t>Medicare members: 1-888-267-2637 </a:t>
            </a:r>
            <a:r>
              <a:rPr lang="en-US" dirty="0" smtClean="0"/>
              <a:t> </a:t>
            </a:r>
            <a:endParaRPr lang="en-US" dirty="0"/>
          </a:p>
          <a:p>
            <a:pPr marL="0" indent="0">
              <a:buNone/>
            </a:pPr>
            <a:r>
              <a:rPr lang="en-US" dirty="0"/>
              <a:t>Traditional Choice (Medicare): 1-800-328-9933</a:t>
            </a:r>
          </a:p>
          <a:p>
            <a:pPr marL="0" indent="0">
              <a:buNone/>
            </a:pPr>
            <a:r>
              <a:rPr lang="en-US" dirty="0"/>
              <a:t>Non-Medicare: 1-800-328-9933</a:t>
            </a:r>
          </a:p>
          <a:p>
            <a:pPr marL="0" indent="0">
              <a:buNone/>
            </a:pPr>
            <a:r>
              <a:rPr lang="en-US" dirty="0"/>
              <a:t>Aetna Vision Plan:  1-877-973-3238</a:t>
            </a:r>
          </a:p>
          <a:p>
            <a:pPr marL="0" indent="0">
              <a:buNone/>
            </a:pPr>
            <a:r>
              <a:rPr lang="en-US" dirty="0"/>
              <a:t>Aetna Dental Plan:  1-877-238-6200</a:t>
            </a:r>
          </a:p>
          <a:p>
            <a:r>
              <a:rPr lang="en-US" dirty="0"/>
              <a:t>Questions on claims</a:t>
            </a:r>
          </a:p>
          <a:p>
            <a:r>
              <a:rPr lang="en-US" dirty="0"/>
              <a:t>Request new ID cards</a:t>
            </a:r>
          </a:p>
          <a:p>
            <a:r>
              <a:rPr lang="en-US" dirty="0"/>
              <a:t>Locate a provider</a:t>
            </a:r>
          </a:p>
          <a:p>
            <a:r>
              <a:rPr lang="en-US" dirty="0"/>
              <a:t>Prescription drug </a:t>
            </a:r>
            <a:r>
              <a:rPr lang="en-US" dirty="0" smtClean="0"/>
              <a:t>questions and information</a:t>
            </a:r>
          </a:p>
          <a:p>
            <a:pPr marL="457200" lvl="1" indent="0">
              <a:buNone/>
            </a:pPr>
            <a:endParaRPr lang="en-US" dirty="0"/>
          </a:p>
        </p:txBody>
      </p:sp>
    </p:spTree>
    <p:extLst>
      <p:ext uri="{BB962C8B-B14F-4D97-AF65-F5344CB8AC3E}">
        <p14:creationId xmlns:p14="http://schemas.microsoft.com/office/powerpoint/2010/main" val="2146959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Kaiser Permanente Key Contact Information </a:t>
            </a:r>
          </a:p>
        </p:txBody>
      </p:sp>
      <p:sp>
        <p:nvSpPr>
          <p:cNvPr id="4" name="Content Placeholder 3"/>
          <p:cNvSpPr>
            <a:spLocks noGrp="1"/>
          </p:cNvSpPr>
          <p:nvPr>
            <p:ph idx="1"/>
          </p:nvPr>
        </p:nvSpPr>
        <p:spPr/>
        <p:txBody>
          <a:bodyPr/>
          <a:lstStyle/>
          <a:p>
            <a:pPr marL="0" indent="0">
              <a:buNone/>
            </a:pPr>
            <a:r>
              <a:rPr lang="en-US" dirty="0"/>
              <a:t>Kaiser Member Services  </a:t>
            </a:r>
            <a:r>
              <a:rPr lang="en-US" dirty="0">
                <a:hlinkClick r:id="rId2"/>
              </a:rPr>
              <a:t>www.kp.org</a:t>
            </a:r>
            <a:endParaRPr lang="en-US" dirty="0"/>
          </a:p>
          <a:p>
            <a:pPr marL="0" indent="0">
              <a:buNone/>
            </a:pPr>
            <a:endParaRPr lang="en-US" dirty="0"/>
          </a:p>
          <a:p>
            <a:pPr marL="0" indent="0">
              <a:buNone/>
            </a:pPr>
            <a:r>
              <a:rPr lang="en-US" dirty="0"/>
              <a:t>Existing Kaiser members:  1-800-464-4000</a:t>
            </a:r>
          </a:p>
          <a:p>
            <a:pPr marL="0" indent="0">
              <a:buNone/>
            </a:pPr>
            <a:r>
              <a:rPr lang="en-US" dirty="0"/>
              <a:t>Potential or new members: 1-800-464-4000</a:t>
            </a:r>
          </a:p>
          <a:p>
            <a:pPr marL="0" indent="0">
              <a:buNone/>
            </a:pPr>
            <a:r>
              <a:rPr lang="en-US" dirty="0" err="1"/>
              <a:t>DeltaCare</a:t>
            </a:r>
            <a:r>
              <a:rPr lang="en-US" dirty="0"/>
              <a:t> Dental HMO:  1-877-644-1774</a:t>
            </a:r>
          </a:p>
          <a:p>
            <a:r>
              <a:rPr lang="en-US" dirty="0"/>
              <a:t>Questions on claims</a:t>
            </a:r>
          </a:p>
          <a:p>
            <a:r>
              <a:rPr lang="en-US" dirty="0"/>
              <a:t>Request new ID cards</a:t>
            </a:r>
          </a:p>
          <a:p>
            <a:r>
              <a:rPr lang="en-US" dirty="0"/>
              <a:t>Locate a provider</a:t>
            </a:r>
          </a:p>
          <a:p>
            <a:r>
              <a:rPr lang="en-US" dirty="0"/>
              <a:t>Prescription drug </a:t>
            </a:r>
            <a:r>
              <a:rPr lang="en-US" dirty="0" smtClean="0"/>
              <a:t>questions and information</a:t>
            </a:r>
            <a:endParaRPr lang="en-US" dirty="0"/>
          </a:p>
          <a:p>
            <a:pPr marL="0" indent="0">
              <a:buNone/>
            </a:pPr>
            <a:endParaRPr lang="en-US" dirty="0"/>
          </a:p>
        </p:txBody>
      </p:sp>
    </p:spTree>
    <p:extLst>
      <p:ext uri="{BB962C8B-B14F-4D97-AF65-F5344CB8AC3E}">
        <p14:creationId xmlns:p14="http://schemas.microsoft.com/office/powerpoint/2010/main" val="14853655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COA_FONTSIZE_L" val="10"/>
  <p:tag name="MMCOA_FONTSIZE_M" val="10"/>
  <p:tag name="MMCOA_FONTSIZE_S" val="10"/>
  <p:tag name="MMCOA_FONTSIZE_T" val="10"/>
  <p:tag name="MMCOA_POSITION_L" val="689.25;507;12.11717;35"/>
  <p:tag name="MMCOA_POSITION_M" val="689.25;507;12.11717;35"/>
  <p:tag name="MMCOA_POSITION_S" val="689.25;507;12.11717;35"/>
  <p:tag name="MMCOA_POSITION_T" val="689.25;507;12.11717;35"/>
</p:tagLst>
</file>

<file path=ppt/tags/tag2.xml><?xml version="1.0" encoding="utf-8"?>
<p:tagLst xmlns:a="http://schemas.openxmlformats.org/drawingml/2006/main" xmlns:r="http://schemas.openxmlformats.org/officeDocument/2006/relationships" xmlns:p="http://schemas.openxmlformats.org/presentationml/2006/main">
  <p:tag name="MMCOA_FONTSIZE_L" val="10"/>
  <p:tag name="MMCOA_FONTSIZE_M" val="10"/>
  <p:tag name="MMCOA_FONTSIZE_S" val="10"/>
  <p:tag name="MMCOA_FONTSIZE_T" val="10"/>
  <p:tag name="MMCOA_POSITION_L" val="689.25;507;12.11717;35"/>
  <p:tag name="MMCOA_POSITION_M" val="689.25;507;12.11717;35"/>
  <p:tag name="MMCOA_POSITION_S" val="689.25;507;12.11717;35"/>
  <p:tag name="MMCOA_POSITION_T" val="689.25;507;12.11717;35"/>
</p:tagLst>
</file>

<file path=ppt/theme/theme1.xml><?xml version="1.0" encoding="utf-8"?>
<a:theme xmlns:a="http://schemas.openxmlformats.org/drawingml/2006/main" name="caltech-ppt-template-option_b">
  <a:themeElements>
    <a:clrScheme name="Caltech Identity Color Palette">
      <a:dk1>
        <a:sysClr val="windowText" lastClr="000000"/>
      </a:dk1>
      <a:lt1>
        <a:sysClr val="window" lastClr="FFFFFF"/>
      </a:lt1>
      <a:dk2>
        <a:srgbClr val="76777B"/>
      </a:dk2>
      <a:lt2>
        <a:srgbClr val="EEECE1"/>
      </a:lt2>
      <a:accent1>
        <a:srgbClr val="FF6E1E"/>
      </a:accent1>
      <a:accent2>
        <a:srgbClr val="C8C8C8"/>
      </a:accent2>
      <a:accent3>
        <a:srgbClr val="AAA99F"/>
      </a:accent3>
      <a:accent4>
        <a:srgbClr val="7A303F"/>
      </a:accent4>
      <a:accent5>
        <a:srgbClr val="00AFAB"/>
      </a:accent5>
      <a:accent6>
        <a:srgbClr val="849895"/>
      </a:accent6>
      <a:hlink>
        <a:srgbClr val="FF6E1E"/>
      </a:hlink>
      <a:folHlink>
        <a:srgbClr val="00A8E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caltech-ppt-template-option_b.potx</Template>
  <TotalTime>21109</TotalTime>
  <Words>1281</Words>
  <Application>Microsoft Office PowerPoint</Application>
  <PresentationFormat>On-screen Show (4:3)</PresentationFormat>
  <Paragraphs>133</Paragraphs>
  <Slides>16</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ＭＳ Ｐゴシック</vt:lpstr>
      <vt:lpstr>Arial</vt:lpstr>
      <vt:lpstr>Calibri</vt:lpstr>
      <vt:lpstr>caltech-ppt-template-option_b</vt:lpstr>
      <vt:lpstr>PowerPoint Presentation</vt:lpstr>
      <vt:lpstr>PowerPoint Presentation</vt:lpstr>
      <vt:lpstr>What We’ll Cover</vt:lpstr>
      <vt:lpstr>Benefits Annual Open Enrollment  Retirees and Surviving Spouses</vt:lpstr>
      <vt:lpstr>What’s NOT Changing in 2021</vt:lpstr>
      <vt:lpstr>New for 2021!</vt:lpstr>
      <vt:lpstr>Important Contact Information</vt:lpstr>
      <vt:lpstr>Aetna Key Contact Information</vt:lpstr>
      <vt:lpstr>Kaiser Permanente Key Contact Information </vt:lpstr>
      <vt:lpstr>SilverSneakers and Silver &amp; Fit Key Contact Information</vt:lpstr>
      <vt:lpstr>TIAA Key Contact Information</vt:lpstr>
      <vt:lpstr>Turning 65 In 2021?  </vt:lpstr>
      <vt:lpstr>Turning 65 In 2021 (continued)</vt:lpstr>
      <vt:lpstr>Annual Open Enrollment Is A Good Time To……..</vt:lpstr>
      <vt:lpstr>PowerPoint Presentation</vt:lpstr>
      <vt:lpstr>Disclaimers</vt:lpstr>
    </vt:vector>
  </TitlesOfParts>
  <Company>Caltech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Lance Hayashida</dc:creator>
  <cp:lastModifiedBy>Dodge, Susan M</cp:lastModifiedBy>
  <cp:revision>989</cp:revision>
  <cp:lastPrinted>2019-10-31T00:10:34Z</cp:lastPrinted>
  <dcterms:created xsi:type="dcterms:W3CDTF">2014-03-28T17:48:56Z</dcterms:created>
  <dcterms:modified xsi:type="dcterms:W3CDTF">2020-10-28T14:26:28Z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